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94" r:id="rId5"/>
    <p:sldId id="259" r:id="rId6"/>
    <p:sldId id="273" r:id="rId7"/>
    <p:sldId id="296" r:id="rId8"/>
    <p:sldId id="267" r:id="rId9"/>
    <p:sldId id="265" r:id="rId10"/>
    <p:sldId id="290" r:id="rId11"/>
    <p:sldId id="282" r:id="rId12"/>
    <p:sldId id="263" r:id="rId13"/>
    <p:sldId id="261" r:id="rId14"/>
    <p:sldId id="281" r:id="rId15"/>
    <p:sldId id="283" r:id="rId16"/>
    <p:sldId id="262" r:id="rId17"/>
    <p:sldId id="297" r:id="rId18"/>
    <p:sldId id="298" r:id="rId19"/>
    <p:sldId id="266" r:id="rId20"/>
    <p:sldId id="279" r:id="rId21"/>
    <p:sldId id="284" r:id="rId22"/>
    <p:sldId id="269" r:id="rId23"/>
    <p:sldId id="272" r:id="rId24"/>
    <p:sldId id="271" r:id="rId25"/>
    <p:sldId id="274" r:id="rId26"/>
    <p:sldId id="275" r:id="rId27"/>
    <p:sldId id="277" r:id="rId28"/>
    <p:sldId id="276" r:id="rId29"/>
    <p:sldId id="278" r:id="rId30"/>
    <p:sldId id="295" r:id="rId31"/>
    <p:sldId id="299" r:id="rId32"/>
    <p:sldId id="300" r:id="rId33"/>
    <p:sldId id="301" r:id="rId34"/>
    <p:sldId id="285" r:id="rId35"/>
    <p:sldId id="286" r:id="rId36"/>
    <p:sldId id="302" r:id="rId37"/>
    <p:sldId id="287" r:id="rId38"/>
    <p:sldId id="288" r:id="rId39"/>
    <p:sldId id="289" r:id="rId40"/>
    <p:sldId id="292" r:id="rId41"/>
    <p:sldId id="293" r:id="rId4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7" autoAdjust="0"/>
    <p:restoredTop sz="94660"/>
  </p:normalViewPr>
  <p:slideViewPr>
    <p:cSldViewPr snapToGrid="0">
      <p:cViewPr>
        <p:scale>
          <a:sx n="100" d="100"/>
          <a:sy n="100" d="100"/>
        </p:scale>
        <p:origin x="76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A3B7A-0678-4583-9219-25114C7EB4CC}" type="datetimeFigureOut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0682A-6FF6-4259-8AAA-34B84C4EE3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917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6E833A-DF62-E321-E175-C71FF10916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97811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EE97873-EFA3-6C65-082F-EB40D43DB5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43490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0D6F07-A69D-32AC-C891-A6929AA59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2A4A-84F9-4B7D-A0ED-4CA9BB3E3EF1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ACE294-DE08-CA7A-4EF7-726419BA5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CB9375-A1E6-DC55-D24A-5E77D45A5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CB9D86F1-007F-FD54-F5F9-9B3A0532678A}"/>
              </a:ext>
            </a:extLst>
          </p:cNvPr>
          <p:cNvCxnSpPr/>
          <p:nvPr userDrawn="1"/>
        </p:nvCxnSpPr>
        <p:spPr>
          <a:xfrm>
            <a:off x="0" y="109555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862550D-EE8A-BFED-20B7-FC93CDE32C94}"/>
              </a:ext>
            </a:extLst>
          </p:cNvPr>
          <p:cNvCxnSpPr/>
          <p:nvPr userDrawn="1"/>
        </p:nvCxnSpPr>
        <p:spPr>
          <a:xfrm>
            <a:off x="0" y="1844195"/>
            <a:ext cx="12192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288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513BFE-DC92-3A64-5E0F-9A7855DB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68D1A87-DE7B-CEEB-F519-6E00D75392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4398F1-631D-50E0-FA1F-6D2BF3637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E436C-095A-4FE7-9F4D-3FFAEB59A341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BD40710-2404-A9D3-B97C-442AFA98E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3BBA24-0125-5DF6-0567-AD938C323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892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0909504-FAB4-3F39-CBF4-8DE57B6A59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90FA1BB-42F3-8F46-F3DB-5841F65ED8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B9CE1F-47ED-33AC-F4E3-C0606983E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C7DB3-4046-4EFA-A7B0-66C4152A308A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4D4B8A2-BBF4-BB3F-EC5F-7C6364A1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C5402B1-7CEB-76FD-CFB4-D0088458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322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3F2324-1E7B-58A0-CEB2-FACABBD9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0072"/>
            <a:ext cx="10515600" cy="41125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D8CC249-5F24-F1B5-1342-5A533E84F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09BB25-8DC8-19AB-B630-B9CF9B648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55A85-24F0-4CF0-82FF-088278C63125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3E6B03-17C1-3413-09D4-6AE6978F2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D0D73F-0688-3999-12FD-86476074A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6019711C-DF55-50BF-E08C-1FD2A6D7C8B5}"/>
              </a:ext>
            </a:extLst>
          </p:cNvPr>
          <p:cNvCxnSpPr/>
          <p:nvPr userDrawn="1"/>
        </p:nvCxnSpPr>
        <p:spPr>
          <a:xfrm>
            <a:off x="0" y="405442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EBB46700-E18F-0A37-1F29-C26EBAD7CB83}"/>
              </a:ext>
            </a:extLst>
          </p:cNvPr>
          <p:cNvCxnSpPr/>
          <p:nvPr userDrawn="1"/>
        </p:nvCxnSpPr>
        <p:spPr>
          <a:xfrm>
            <a:off x="0" y="903916"/>
            <a:ext cx="12192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777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8EAF5A-9673-FF9D-79C0-7F5735B59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4931DD-AAC5-4398-0533-4560133DD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91914E3-4C03-95B1-5118-CF718A826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3E759-868D-4135-A871-CDF264B7BE2D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69576F-AC2E-76E1-56A3-E3B4CB7C6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FD3A5AE-EE75-4167-E29C-9E903823F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7744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3055D5-811E-8C1D-F1D5-A3521AD8A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BA7C1F8-D9F9-1075-4731-7258D96CC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6AF69D7-CF44-5E5E-7E91-94380C6AC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631E74B-2ABF-AD82-8845-117DC584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9D85E-D9FE-41E0-9F6C-174C07AA604E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242F31A-76DC-C920-5DE5-09706D0D3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AC94028-EF52-2FC8-12D5-004BAE958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269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90B0E4-9270-BEFB-46D6-049344A3A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2D3F042-DF41-BBFC-29C4-5A4C25D4C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6F9FCE7-6144-4C32-9353-D5D9B017D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C0C8BF8-429B-C178-2ED7-050402AC25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D611CAB-D66A-81BF-166A-27CD0CCE2D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AE5B28A-0C0B-2184-0086-983874AC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626D-DFEA-40A8-8C7F-B54464F02266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675C0C9-B45A-23A8-F419-9BA8F7994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0C95E98-49EB-1F58-C583-0FB83F981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595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D4D155-F498-90F5-00C8-939EC3FEC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8329A93-386B-2D8D-1320-05064E778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CB9A9-1165-4A6B-9711-DB842C83C2D1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24FDCCB-C4CC-4C7C-D494-FBCCCFA07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0AAD201-2E9D-A21C-0E5E-77E6F00FC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76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77353B6-131C-9DD8-1E1E-D00999B87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11B5-473D-4EC8-9A56-942B7A41F925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DBB1602-676D-A4ED-8DD8-9E31CDE06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D587481-526E-AEA7-8211-508165310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0273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2C6C54-2066-FA55-C693-CCDE4575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51A530C-0CA1-8676-2DDA-C000C1560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75128EB-88A4-922B-F4F3-3867E2D82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7604400-324D-FAAA-CFFE-2DBDA6161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3A59-F1C1-42E9-AA29-964DDFC15009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6CDC38A-2FAB-C461-D3A8-4871CC101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82540F-4B58-55A3-5BC3-07F461FA3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6448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E710A9-3116-2755-3C33-2A4CF0D60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746F6DB-A523-E799-ED93-68DD9073B7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A2B049-95ED-61B2-F30F-9944929F2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08DD177-4873-921B-B6DC-AC59E6856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1EF68-6B09-4FBF-9366-B28041B01240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4BA9989-2A31-DC88-AF94-5B99CA663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F015D59-7583-4C38-DBCF-F33C22F1F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49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DEF5077-8983-365E-42FD-EC2073CA1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5411"/>
            <a:ext cx="10515600" cy="411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8D261B-6685-5035-E725-47095089F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3392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1416525-74A5-0DAF-4CD7-E3CA51D125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+mn-ea"/>
                <a:ea typeface="+mn-ea"/>
              </a:defRPr>
            </a:lvl1pPr>
          </a:lstStyle>
          <a:p>
            <a:fld id="{00A14743-4487-443C-A6C4-91DBD48045DE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925ED0C-5160-8F6C-5453-68F8F78A33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A597886-0540-188F-57E7-CC6EC2D8A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+mn-ea"/>
                <a:ea typeface="+mn-ea"/>
              </a:defRPr>
            </a:lvl1pPr>
          </a:lstStyle>
          <a:p>
            <a:fld id="{2FECAC02-5EE4-4DCC-ADC8-4FCB62780EF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262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E7D1D8-BE1F-7C52-6692-94A79F8608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Portfolio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0EAA682-5345-5D47-5D66-FE43FC6E7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20593"/>
            <a:ext cx="9144000" cy="1030088"/>
          </a:xfrm>
        </p:spPr>
        <p:txBody>
          <a:bodyPr anchor="ctr">
            <a:normAutofit/>
          </a:bodyPr>
          <a:lstStyle/>
          <a:p>
            <a:r>
              <a:rPr lang="en-US" altLang="ko-KR" sz="1400" dirty="0"/>
              <a:t>2027</a:t>
            </a:r>
            <a:r>
              <a:rPr lang="ko-KR" altLang="en-US" sz="1400" dirty="0"/>
              <a:t>년 정도윤 박사</a:t>
            </a:r>
            <a:endParaRPr lang="en-US" altLang="ko-KR" sz="1400" dirty="0"/>
          </a:p>
          <a:p>
            <a:r>
              <a:rPr lang="ko-KR" altLang="en-US" sz="1400" dirty="0"/>
              <a:t>호남대학교 컴퓨터공학전공</a:t>
            </a:r>
            <a:endParaRPr lang="en-US" altLang="ko-KR" sz="1400" dirty="0"/>
          </a:p>
          <a:p>
            <a:r>
              <a:rPr lang="ko-KR" altLang="en-US" sz="1400" dirty="0"/>
              <a:t>포트폴리오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C355DC1-BD03-46AA-7F82-EF04F0563656}"/>
              </a:ext>
            </a:extLst>
          </p:cNvPr>
          <p:cNvSpPr/>
          <p:nvPr/>
        </p:nvSpPr>
        <p:spPr>
          <a:xfrm>
            <a:off x="4137891" y="2586182"/>
            <a:ext cx="3953164" cy="434109"/>
          </a:xfrm>
          <a:prstGeom prst="roundRect">
            <a:avLst/>
          </a:prstGeom>
          <a:solidFill>
            <a:srgbClr val="C00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1</a:t>
            </a:r>
            <a:r>
              <a:rPr lang="ko-KR" altLang="en-US" b="1" dirty="0"/>
              <a:t>순위</a:t>
            </a:r>
            <a:r>
              <a:rPr lang="en-US" altLang="ko-KR" b="1" dirty="0"/>
              <a:t>: </a:t>
            </a:r>
            <a:r>
              <a:rPr lang="ko-KR" altLang="en-US" b="1" dirty="0"/>
              <a:t>회사 내규에 따름</a:t>
            </a:r>
          </a:p>
        </p:txBody>
      </p:sp>
      <p:sp>
        <p:nvSpPr>
          <p:cNvPr id="6" name="부제목 2">
            <a:extLst>
              <a:ext uri="{FF2B5EF4-FFF2-40B4-BE49-F238E27FC236}">
                <a16:creationId xmlns:a16="http://schemas.microsoft.com/office/drawing/2014/main" id="{E6CA13CC-8A51-5E90-B07E-EA99A3C2C13C}"/>
              </a:ext>
            </a:extLst>
          </p:cNvPr>
          <p:cNvSpPr txBox="1">
            <a:spLocks/>
          </p:cNvSpPr>
          <p:nvPr/>
        </p:nvSpPr>
        <p:spPr>
          <a:xfrm>
            <a:off x="1524000" y="4500389"/>
            <a:ext cx="9144000" cy="434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/>
              <a:t>작성일자</a:t>
            </a:r>
            <a:r>
              <a:rPr lang="en-US" altLang="ko-KR" sz="1400" b="1" dirty="0"/>
              <a:t>: 2025-09-20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26253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01E0E-A36C-5F1E-0C3A-53B7587F2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DA9E5E-509B-B3E0-B968-ED20F6621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2. Spring Framework </a:t>
            </a:r>
            <a:r>
              <a:rPr lang="ko-KR" altLang="en-US" dirty="0"/>
              <a:t>기반</a:t>
            </a:r>
            <a:r>
              <a:rPr lang="en-US" altLang="ko-KR" dirty="0"/>
              <a:t> </a:t>
            </a:r>
            <a:r>
              <a:rPr lang="ko-KR" altLang="en-US" dirty="0"/>
              <a:t>첨부</a:t>
            </a:r>
            <a:r>
              <a:rPr lang="en-US" altLang="ko-KR" dirty="0"/>
              <a:t>, </a:t>
            </a:r>
            <a:r>
              <a:rPr lang="ko-KR" altLang="en-US" dirty="0"/>
              <a:t>검색</a:t>
            </a:r>
            <a:r>
              <a:rPr lang="en-US" altLang="ko-KR" dirty="0"/>
              <a:t>, </a:t>
            </a:r>
            <a:r>
              <a:rPr lang="ko-KR" altLang="en-US" dirty="0" err="1"/>
              <a:t>페이징</a:t>
            </a:r>
            <a:r>
              <a:rPr lang="ko-KR" altLang="en-US" dirty="0"/>
              <a:t> 게시판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6B8A5B1-7A50-2F96-CE52-7D5E39D03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C907AB4B-5790-FC19-69A8-25417C28A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996BDA-D4CC-AAD5-3B95-A5B317ACD07E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 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8359BA-7D27-5EFE-9678-461B9C3B781B}"/>
              </a:ext>
            </a:extLst>
          </p:cNvPr>
          <p:cNvSpPr txBox="1"/>
          <p:nvPr/>
        </p:nvSpPr>
        <p:spPr>
          <a:xfrm>
            <a:off x="838200" y="1374107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코로나</a:t>
            </a:r>
            <a:r>
              <a:rPr lang="en-US" altLang="ko-KR" sz="1400" dirty="0">
                <a:latin typeface="+mn-ea"/>
              </a:rPr>
              <a:t>19 </a:t>
            </a:r>
            <a:r>
              <a:rPr lang="ko-KR" altLang="en-US" sz="1400" dirty="0">
                <a:latin typeface="+mn-ea"/>
              </a:rPr>
              <a:t>이후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 err="1">
                <a:latin typeface="+mn-ea"/>
              </a:rPr>
              <a:t>한국폴리텍대학</a:t>
            </a:r>
            <a:r>
              <a:rPr lang="ko-KR" altLang="en-US" sz="1400" dirty="0">
                <a:latin typeface="+mn-ea"/>
              </a:rPr>
              <a:t> 광주캠퍼스 </a:t>
            </a:r>
            <a:r>
              <a:rPr lang="en-US" altLang="ko-KR" sz="1400" dirty="0">
                <a:latin typeface="+mn-ea"/>
              </a:rPr>
              <a:t>AI</a:t>
            </a:r>
            <a:r>
              <a:rPr lang="ko-KR" altLang="en-US" sz="1400" dirty="0">
                <a:latin typeface="+mn-ea"/>
              </a:rPr>
              <a:t>융합과 직업훈련과정 입학하기 전에 취업 준비 작품으로 개발함</a:t>
            </a:r>
            <a:r>
              <a:rPr lang="en-US" altLang="ko-KR" sz="1400" dirty="0">
                <a:latin typeface="+mn-ea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DA63F8-7575-D569-650C-4A44464762C6}"/>
              </a:ext>
            </a:extLst>
          </p:cNvPr>
          <p:cNvSpPr txBox="1"/>
          <p:nvPr/>
        </p:nvSpPr>
        <p:spPr>
          <a:xfrm>
            <a:off x="838200" y="2619034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806-865E-23A4-5AA3-DF08EEB57212}"/>
              </a:ext>
            </a:extLst>
          </p:cNvPr>
          <p:cNvSpPr txBox="1"/>
          <p:nvPr/>
        </p:nvSpPr>
        <p:spPr>
          <a:xfrm>
            <a:off x="838200" y="289116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2022. 1</a:t>
            </a:r>
            <a:r>
              <a:rPr lang="ko-KR" altLang="en-US" sz="1400" dirty="0"/>
              <a:t>월</a:t>
            </a:r>
            <a:r>
              <a:rPr lang="en-US" altLang="ko-KR" sz="1400" dirty="0"/>
              <a:t>~2022</a:t>
            </a:r>
            <a:r>
              <a:rPr lang="ko-KR" altLang="en-US" sz="1400" dirty="0"/>
              <a:t>년 </a:t>
            </a:r>
            <a:r>
              <a:rPr lang="en-US" altLang="ko-KR" sz="1400" dirty="0"/>
              <a:t>2</a:t>
            </a:r>
            <a:r>
              <a:rPr lang="ko-KR" altLang="en-US" sz="1400" dirty="0"/>
              <a:t>월</a:t>
            </a:r>
            <a:endParaRPr lang="en-US" altLang="ko-KR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536BFE-FF6A-2743-F717-549D8F0655D3}"/>
              </a:ext>
            </a:extLst>
          </p:cNvPr>
          <p:cNvSpPr txBox="1"/>
          <p:nvPr/>
        </p:nvSpPr>
        <p:spPr>
          <a:xfrm>
            <a:off x="838199" y="3197576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개발언어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188D12-FAC0-78BF-2A9F-BD50D76F8505}"/>
              </a:ext>
            </a:extLst>
          </p:cNvPr>
          <p:cNvSpPr txBox="1"/>
          <p:nvPr/>
        </p:nvSpPr>
        <p:spPr>
          <a:xfrm>
            <a:off x="838199" y="3469702"/>
            <a:ext cx="4906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Java, Spring Framework, </a:t>
            </a:r>
            <a:r>
              <a:rPr lang="en-US" altLang="ko-KR" sz="1400" dirty="0" err="1"/>
              <a:t>javascript</a:t>
            </a:r>
            <a:r>
              <a:rPr lang="en-US" altLang="ko-KR" sz="1400" dirty="0"/>
              <a:t>, jQuery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E508F-0B40-FCDF-7741-9CC9DBA82128}"/>
              </a:ext>
            </a:extLst>
          </p:cNvPr>
          <p:cNvSpPr txBox="1"/>
          <p:nvPr/>
        </p:nvSpPr>
        <p:spPr>
          <a:xfrm>
            <a:off x="838200" y="1690291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배포 사양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A280C3-6569-5FD9-4E7C-1F410E600BB8}"/>
              </a:ext>
            </a:extLst>
          </p:cNvPr>
          <p:cNvSpPr txBox="1"/>
          <p:nvPr/>
        </p:nvSpPr>
        <p:spPr>
          <a:xfrm>
            <a:off x="838199" y="1962417"/>
            <a:ext cx="3290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OS: Ubuntu Server 22.04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99071B-15A9-5650-7115-71E9F140D869}"/>
              </a:ext>
            </a:extLst>
          </p:cNvPr>
          <p:cNvSpPr txBox="1"/>
          <p:nvPr/>
        </p:nvSpPr>
        <p:spPr>
          <a:xfrm>
            <a:off x="838199" y="2268833"/>
            <a:ext cx="3290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DB: MySQL(MariaDB)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577BC2-8CBA-50C1-C9CB-C8E703D816CA}"/>
              </a:ext>
            </a:extLst>
          </p:cNvPr>
          <p:cNvSpPr txBox="1"/>
          <p:nvPr/>
        </p:nvSpPr>
        <p:spPr>
          <a:xfrm>
            <a:off x="838200" y="3763973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기대효과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81968D-A7E5-E835-0E55-43F07BEFD269}"/>
              </a:ext>
            </a:extLst>
          </p:cNvPr>
          <p:cNvSpPr txBox="1"/>
          <p:nvPr/>
        </p:nvSpPr>
        <p:spPr>
          <a:xfrm>
            <a:off x="838200" y="4036099"/>
            <a:ext cx="4803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PHP, JSP</a:t>
            </a:r>
            <a:r>
              <a:rPr lang="ko-KR" altLang="en-US" sz="1400" dirty="0"/>
              <a:t>에서 공통으로 사용할 수 있는 </a:t>
            </a:r>
            <a:r>
              <a:rPr lang="ko-KR" altLang="en-US" sz="1400" dirty="0" err="1"/>
              <a:t>페이징</a:t>
            </a:r>
            <a:r>
              <a:rPr lang="ko-KR" altLang="en-US" sz="1400" dirty="0"/>
              <a:t> 알고리즘 로직을 구현하였음</a:t>
            </a:r>
            <a:r>
              <a:rPr lang="en-US" altLang="ko-KR" sz="1400" dirty="0"/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A4A6C6-DB9A-A4A0-639F-A49EFF12165D}"/>
              </a:ext>
            </a:extLst>
          </p:cNvPr>
          <p:cNvSpPr txBox="1"/>
          <p:nvPr/>
        </p:nvSpPr>
        <p:spPr>
          <a:xfrm>
            <a:off x="838199" y="487636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/>
              <a:t>소스코드</a:t>
            </a:r>
            <a:r>
              <a:rPr lang="en-US" altLang="ko-KR" sz="1400" b="1" dirty="0"/>
              <a:t>(GitHub)</a:t>
            </a:r>
            <a:endParaRPr lang="ko-KR" altLang="en-US" sz="1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42FE41-DB94-BCE5-A947-1EF2CADBBD19}"/>
              </a:ext>
            </a:extLst>
          </p:cNvPr>
          <p:cNvSpPr txBox="1"/>
          <p:nvPr/>
        </p:nvSpPr>
        <p:spPr>
          <a:xfrm>
            <a:off x="838199" y="5148495"/>
            <a:ext cx="4731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https://github.com/rabbitsun2/java_spring_homepage</a:t>
            </a:r>
          </a:p>
        </p:txBody>
      </p:sp>
      <p:pic>
        <p:nvPicPr>
          <p:cNvPr id="7170" name="Picture 2" descr="...">
            <a:extLst>
              <a:ext uri="{FF2B5EF4-FFF2-40B4-BE49-F238E27FC236}">
                <a16:creationId xmlns:a16="http://schemas.microsoft.com/office/drawing/2014/main" id="{4A5A2DB2-3AB1-35A2-3804-C7E153B99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767" y="1823420"/>
            <a:ext cx="6398328" cy="442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603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DD80B-12F8-745E-9612-324E72233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32B6A0-377B-313A-B9AF-C36CAA24C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4. C#, AI, PHP, USB </a:t>
            </a:r>
            <a:r>
              <a:rPr lang="ko-KR" altLang="en-US" dirty="0"/>
              <a:t>카메라를 통한 </a:t>
            </a:r>
            <a:r>
              <a:rPr lang="en-US" altLang="ko-KR" dirty="0"/>
              <a:t>QR</a:t>
            </a:r>
            <a:r>
              <a:rPr lang="ko-KR" altLang="en-US" dirty="0"/>
              <a:t>코드 인식 구현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25B208-3DD0-6996-F260-CACBBA7AD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CA99968-7F99-7D53-EA27-1655274CC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B13179-3F43-A72B-C984-B08FB235CEDC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 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52184D-4C13-2765-D9A3-1C29E5A8307C}"/>
              </a:ext>
            </a:extLst>
          </p:cNvPr>
          <p:cNvSpPr txBox="1"/>
          <p:nvPr/>
        </p:nvSpPr>
        <p:spPr>
          <a:xfrm>
            <a:off x="838200" y="1374107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/>
              <a:t>한국폴리텍대학</a:t>
            </a:r>
            <a:r>
              <a:rPr lang="ko-KR" altLang="en-US" sz="1400" dirty="0"/>
              <a:t> </a:t>
            </a:r>
            <a:r>
              <a:rPr lang="en-US" altLang="ko-KR" sz="1400" dirty="0"/>
              <a:t>AI </a:t>
            </a:r>
            <a:r>
              <a:rPr lang="ko-KR" altLang="en-US" sz="1400" dirty="0"/>
              <a:t>융합과 프로젝트 수업 일환으로 </a:t>
            </a:r>
            <a:r>
              <a:rPr lang="ko-KR" altLang="en-US" sz="1400" dirty="0" err="1"/>
              <a:t>광주정보문화산업진흥원</a:t>
            </a:r>
            <a:r>
              <a:rPr lang="ko-KR" altLang="en-US" sz="1400" dirty="0"/>
              <a:t> </a:t>
            </a:r>
            <a:r>
              <a:rPr lang="ko-KR" altLang="en-US" sz="1400" dirty="0" err="1"/>
              <a:t>팀빌딩</a:t>
            </a:r>
            <a:r>
              <a:rPr lang="ko-KR" altLang="en-US" sz="1400" dirty="0"/>
              <a:t> </a:t>
            </a:r>
            <a:r>
              <a:rPr lang="en-US" altLang="ko-KR" sz="1400" dirty="0"/>
              <a:t>3</a:t>
            </a:r>
            <a:r>
              <a:rPr lang="ko-KR" altLang="en-US" sz="1400" dirty="0"/>
              <a:t>기에 지원하여 선정됨</a:t>
            </a:r>
            <a:r>
              <a:rPr lang="en-US" altLang="ko-KR" sz="1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56427-6159-5423-14B2-D90951D3B5F5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지원 규모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예산</a:t>
            </a:r>
            <a:r>
              <a:rPr lang="en-US" altLang="ko-KR" sz="1400" b="1" dirty="0"/>
              <a:t>)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9FEE9F-A5E8-34E6-3C7C-176FD6E8CD8E}"/>
              </a:ext>
            </a:extLst>
          </p:cNvPr>
          <p:cNvSpPr txBox="1"/>
          <p:nvPr/>
        </p:nvSpPr>
        <p:spPr>
          <a:xfrm>
            <a:off x="838200" y="2057334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현금</a:t>
            </a:r>
            <a:r>
              <a:rPr lang="en-US" altLang="ko-KR" sz="1400" dirty="0"/>
              <a:t>: 300</a:t>
            </a:r>
            <a:r>
              <a:rPr lang="ko-KR" altLang="en-US" sz="1400" dirty="0"/>
              <a:t>만원</a:t>
            </a:r>
            <a:endParaRPr lang="en-US" altLang="ko-KR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21D263-8F3C-4E6E-286C-E6230A465BAF}"/>
              </a:ext>
            </a:extLst>
          </p:cNvPr>
          <p:cNvSpPr txBox="1"/>
          <p:nvPr/>
        </p:nvSpPr>
        <p:spPr>
          <a:xfrm>
            <a:off x="1290782" y="2347286"/>
            <a:ext cx="3484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부품 </a:t>
            </a:r>
            <a:r>
              <a:rPr lang="en-US" altLang="ko-KR" sz="1400" dirty="0"/>
              <a:t>/ </a:t>
            </a:r>
            <a:r>
              <a:rPr lang="ko-KR" altLang="en-US" sz="1400" dirty="0"/>
              <a:t>장비</a:t>
            </a:r>
            <a:r>
              <a:rPr lang="en-US" altLang="ko-KR" sz="1400" dirty="0"/>
              <a:t>: </a:t>
            </a:r>
            <a:r>
              <a:rPr lang="ko-KR" altLang="en-US" sz="1400" dirty="0"/>
              <a:t>사업비에서 진행</a:t>
            </a:r>
            <a:endParaRPr lang="en-US" altLang="ko-KR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064EBF-CF30-72AF-C419-3873B9201BFC}"/>
              </a:ext>
            </a:extLst>
          </p:cNvPr>
          <p:cNvSpPr txBox="1"/>
          <p:nvPr/>
        </p:nvSpPr>
        <p:spPr>
          <a:xfrm>
            <a:off x="838200" y="2687171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7A7C5F-78E0-18BA-EDAD-095DD3A50C0D}"/>
              </a:ext>
            </a:extLst>
          </p:cNvPr>
          <p:cNvSpPr txBox="1"/>
          <p:nvPr/>
        </p:nvSpPr>
        <p:spPr>
          <a:xfrm>
            <a:off x="838200" y="2959297"/>
            <a:ext cx="2911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2022. 05</a:t>
            </a:r>
            <a:r>
              <a:rPr lang="ko-KR" altLang="en-US" sz="1400" dirty="0"/>
              <a:t>월</a:t>
            </a:r>
            <a:r>
              <a:rPr lang="en-US" altLang="ko-KR" sz="1400" dirty="0"/>
              <a:t>~2022</a:t>
            </a:r>
            <a:r>
              <a:rPr lang="ko-KR" altLang="en-US" sz="1400" dirty="0"/>
              <a:t>년 </a:t>
            </a:r>
            <a:r>
              <a:rPr lang="en-US" altLang="ko-KR" sz="1400" dirty="0"/>
              <a:t>12</a:t>
            </a:r>
            <a:r>
              <a:rPr lang="ko-KR" altLang="en-US" sz="1400" dirty="0"/>
              <a:t>월</a:t>
            </a:r>
            <a:endParaRPr lang="en-US" altLang="ko-KR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690248-9313-E50E-35AC-08577F0752BD}"/>
              </a:ext>
            </a:extLst>
          </p:cNvPr>
          <p:cNvSpPr txBox="1"/>
          <p:nvPr/>
        </p:nvSpPr>
        <p:spPr>
          <a:xfrm>
            <a:off x="838200" y="3301507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개발언어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6F8546-00A1-1410-009E-535C3DDDA46C}"/>
              </a:ext>
            </a:extLst>
          </p:cNvPr>
          <p:cNvSpPr txBox="1"/>
          <p:nvPr/>
        </p:nvSpPr>
        <p:spPr>
          <a:xfrm>
            <a:off x="838200" y="3573633"/>
            <a:ext cx="393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PHP, C#,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2BE075-FE37-FFCA-006E-FE535BE7AE89}"/>
              </a:ext>
            </a:extLst>
          </p:cNvPr>
          <p:cNvSpPr txBox="1"/>
          <p:nvPr/>
        </p:nvSpPr>
        <p:spPr>
          <a:xfrm>
            <a:off x="838200" y="397567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소스코드</a:t>
            </a:r>
            <a:r>
              <a:rPr lang="en-US" altLang="ko-KR" sz="1400" b="1" dirty="0"/>
              <a:t>(GitHub)</a:t>
            </a:r>
            <a:endParaRPr lang="ko-KR" alt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131B4A-1D94-5C0A-8EA1-27C926D273EE}"/>
              </a:ext>
            </a:extLst>
          </p:cNvPr>
          <p:cNvSpPr txBox="1"/>
          <p:nvPr/>
        </p:nvSpPr>
        <p:spPr>
          <a:xfrm>
            <a:off x="838199" y="4247805"/>
            <a:ext cx="5036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https://github.com/rabbitsun2/smartpremiere-web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094012-F63A-AC10-A23D-BB417CFD8EDB}"/>
              </a:ext>
            </a:extLst>
          </p:cNvPr>
          <p:cNvSpPr txBox="1"/>
          <p:nvPr/>
        </p:nvSpPr>
        <p:spPr>
          <a:xfrm>
            <a:off x="838199" y="4587690"/>
            <a:ext cx="5036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https://github.com/rabbitsun2/smartpremiere-controller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4070E9-D5BF-ACFD-8A94-C4D7A8F9B8FC}"/>
              </a:ext>
            </a:extLst>
          </p:cNvPr>
          <p:cNvSpPr txBox="1"/>
          <p:nvPr/>
        </p:nvSpPr>
        <p:spPr>
          <a:xfrm>
            <a:off x="838199" y="4931032"/>
            <a:ext cx="5036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https://github.com/rabbitsun2/smartpremiere-ai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592D99-BF7E-7ACF-34F2-98FBE75B1259}"/>
              </a:ext>
            </a:extLst>
          </p:cNvPr>
          <p:cNvSpPr txBox="1"/>
          <p:nvPr/>
        </p:nvSpPr>
        <p:spPr>
          <a:xfrm>
            <a:off x="838199" y="5274374"/>
            <a:ext cx="5036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https://github.com/rabbitsun2/smartpremiere-iot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3F936A-1A6E-3CF1-8B18-A232178AFAF3}"/>
              </a:ext>
            </a:extLst>
          </p:cNvPr>
          <p:cNvSpPr txBox="1"/>
          <p:nvPr/>
        </p:nvSpPr>
        <p:spPr>
          <a:xfrm>
            <a:off x="838199" y="5617716"/>
            <a:ext cx="5036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https://github.com/rabbitsun2/smartpremiere-robotarm</a:t>
            </a:r>
          </a:p>
        </p:txBody>
      </p:sp>
    </p:spTree>
    <p:extLst>
      <p:ext uri="{BB962C8B-B14F-4D97-AF65-F5344CB8AC3E}">
        <p14:creationId xmlns:p14="http://schemas.microsoft.com/office/powerpoint/2010/main" val="3920091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7DE9D-4631-7886-C272-366EF94FC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99EAA7-F3FF-ABBB-8F03-210BBC94A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4. C#, AI, PHP, USB </a:t>
            </a:r>
            <a:r>
              <a:rPr lang="ko-KR" altLang="en-US" dirty="0"/>
              <a:t>카메라를 통한 </a:t>
            </a:r>
            <a:r>
              <a:rPr lang="en-US" altLang="ko-KR" dirty="0"/>
              <a:t>QR</a:t>
            </a:r>
            <a:r>
              <a:rPr lang="ko-KR" altLang="en-US" dirty="0"/>
              <a:t>코드 인식 구현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EF622AB-DE91-BADE-A76E-0902DB704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14118020-F878-4B2A-6E74-6EE470973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12</a:t>
            </a:fld>
            <a:endParaRPr lang="ko-KR" altLang="en-US"/>
          </a:p>
        </p:txBody>
      </p:sp>
      <p:pic>
        <p:nvPicPr>
          <p:cNvPr id="4" name="그림 3" descr="텍스트, 스크린샷, 소프트웨어, 웹 페이지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6CF5ED3-8EED-DFF9-D714-D021B4E77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2" y="1193364"/>
            <a:ext cx="6231004" cy="4627746"/>
          </a:xfrm>
          <a:prstGeom prst="rect">
            <a:avLst/>
          </a:prstGeom>
        </p:spPr>
      </p:pic>
      <p:pic>
        <p:nvPicPr>
          <p:cNvPr id="6" name="그림 5" descr="텍스트, 화이트보드, 친필, 예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B4F1A0E-7F4C-A089-EF83-0F7B8B50F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96" y="1193364"/>
            <a:ext cx="5065632" cy="2849418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426FC6F-3862-4F27-17A8-860313DF87D5}"/>
              </a:ext>
            </a:extLst>
          </p:cNvPr>
          <p:cNvSpPr/>
          <p:nvPr/>
        </p:nvSpPr>
        <p:spPr>
          <a:xfrm>
            <a:off x="7237205" y="4647338"/>
            <a:ext cx="4372904" cy="1017298"/>
          </a:xfrm>
          <a:prstGeom prst="roundRect">
            <a:avLst>
              <a:gd name="adj" fmla="val 2393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1200" b="1" dirty="0"/>
              <a:t>XOR</a:t>
            </a:r>
            <a:r>
              <a:rPr lang="ko-KR" altLang="en-US" sz="1200" b="1" dirty="0"/>
              <a:t>파이</a:t>
            </a:r>
            <a:endParaRPr lang="en-US" altLang="ko-KR" sz="1200" b="1" dirty="0"/>
          </a:p>
          <a:p>
            <a:r>
              <a:rPr lang="ko-KR" altLang="en-US" sz="1200" dirty="0"/>
              <a:t>팀장</a:t>
            </a:r>
            <a:r>
              <a:rPr lang="en-US" altLang="ko-KR" sz="1200" dirty="0"/>
              <a:t>: </a:t>
            </a:r>
            <a:r>
              <a:rPr lang="ko-KR" altLang="en-US" sz="1200" dirty="0"/>
              <a:t>정도윤</a:t>
            </a:r>
            <a:endParaRPr lang="en-US" altLang="ko-KR" sz="1200" dirty="0"/>
          </a:p>
          <a:p>
            <a:r>
              <a:rPr lang="ko-KR" altLang="en-US" sz="1200" dirty="0"/>
              <a:t>팀원</a:t>
            </a:r>
            <a:r>
              <a:rPr lang="en-US" altLang="ko-KR" sz="1200" dirty="0"/>
              <a:t>: </a:t>
            </a:r>
            <a:r>
              <a:rPr lang="ko-KR" altLang="en-US" sz="1200" dirty="0"/>
              <a:t>남혜진</a:t>
            </a:r>
            <a:r>
              <a:rPr lang="en-US" altLang="ko-KR" sz="1200" dirty="0"/>
              <a:t>, </a:t>
            </a:r>
            <a:r>
              <a:rPr lang="ko-KR" altLang="en-US" sz="1200" dirty="0"/>
              <a:t>엄준호</a:t>
            </a:r>
            <a:r>
              <a:rPr lang="en-US" altLang="ko-KR" sz="1200" dirty="0"/>
              <a:t>, </a:t>
            </a:r>
            <a:r>
              <a:rPr lang="ko-KR" altLang="en-US" sz="1200" dirty="0"/>
              <a:t>김기현</a:t>
            </a:r>
            <a:endParaRPr lang="en-US" altLang="ko-KR" sz="1200" dirty="0"/>
          </a:p>
          <a:p>
            <a:endParaRPr lang="en-US" altLang="ko-KR" sz="1200" dirty="0"/>
          </a:p>
          <a:p>
            <a:r>
              <a:rPr lang="ko-KR" altLang="en-US" sz="1200" dirty="0"/>
              <a:t>후원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광주정보문화산업진흥원</a:t>
            </a:r>
            <a:r>
              <a:rPr lang="ko-KR" altLang="en-US" sz="1200" dirty="0"/>
              <a:t> </a:t>
            </a:r>
            <a:r>
              <a:rPr lang="ko-KR" altLang="en-US" sz="1200" dirty="0" err="1"/>
              <a:t>팀빌딩</a:t>
            </a:r>
            <a:r>
              <a:rPr lang="ko-KR" altLang="en-US" sz="1200" dirty="0"/>
              <a:t> </a:t>
            </a:r>
            <a:r>
              <a:rPr lang="en-US" altLang="ko-KR" sz="1200" dirty="0"/>
              <a:t>3</a:t>
            </a:r>
            <a:r>
              <a:rPr lang="ko-KR" altLang="en-US" sz="1200" dirty="0"/>
              <a:t>기</a:t>
            </a:r>
          </a:p>
        </p:txBody>
      </p:sp>
    </p:spTree>
    <p:extLst>
      <p:ext uri="{BB962C8B-B14F-4D97-AF65-F5344CB8AC3E}">
        <p14:creationId xmlns:p14="http://schemas.microsoft.com/office/powerpoint/2010/main" val="203581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CFE1D-4F9C-14E2-CE47-4AF434C09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A4F4A4-0FEF-07B4-B4D2-C589D4F22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4. C#, AI, PHP, USB </a:t>
            </a:r>
            <a:r>
              <a:rPr lang="ko-KR" altLang="en-US" dirty="0"/>
              <a:t>카메라를 통한 </a:t>
            </a:r>
            <a:r>
              <a:rPr lang="en-US" altLang="ko-KR" dirty="0"/>
              <a:t>QR</a:t>
            </a:r>
            <a:r>
              <a:rPr lang="ko-KR" altLang="en-US" dirty="0"/>
              <a:t>코드 인식 구현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89D24E9-131D-A8C8-201E-37260A4D9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068097AD-2EF5-0235-E8A4-14C3938C4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13</a:t>
            </a:fld>
            <a:endParaRPr lang="ko-KR" altLang="en-US"/>
          </a:p>
        </p:txBody>
      </p:sp>
      <p:pic>
        <p:nvPicPr>
          <p:cNvPr id="5" name="그림 4" descr="케이블, 전자제품, 전기 배선, 카메라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E95DABC-19E8-2B20-9A42-A817D2901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121873"/>
            <a:ext cx="5943600" cy="3343275"/>
          </a:xfrm>
          <a:prstGeom prst="rect">
            <a:avLst/>
          </a:prstGeom>
        </p:spPr>
      </p:pic>
      <p:pic>
        <p:nvPicPr>
          <p:cNvPr id="10" name="그림 9" descr="케이블, 전기 배선, 전자제품, 전자 공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F86E535-D08E-E61F-C794-998F00212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45" y="1121873"/>
            <a:ext cx="5957455" cy="335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50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59D7A-BCAC-6C34-4E06-0D3F1CE64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672A10-8AD1-3AAD-C6C9-560C35A4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4. C#, AI, PHP, USB </a:t>
            </a:r>
            <a:r>
              <a:rPr lang="ko-KR" altLang="en-US" dirty="0"/>
              <a:t>카메라를 통한 </a:t>
            </a:r>
            <a:r>
              <a:rPr lang="en-US" altLang="ko-KR" dirty="0"/>
              <a:t>QR</a:t>
            </a:r>
            <a:r>
              <a:rPr lang="ko-KR" altLang="en-US" dirty="0"/>
              <a:t>코드 인식 구현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0316187-D824-36C1-0623-57FDD5FEF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6065E7CD-890E-BD0A-C146-7B44C9FE4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14</a:t>
            </a:fld>
            <a:endParaRPr lang="ko-KR" altLang="en-US"/>
          </a:p>
        </p:txBody>
      </p:sp>
      <p:pic>
        <p:nvPicPr>
          <p:cNvPr id="2050" name="Picture 2" descr="...">
            <a:extLst>
              <a:ext uri="{FF2B5EF4-FFF2-40B4-BE49-F238E27FC236}">
                <a16:creationId xmlns:a16="http://schemas.microsoft.com/office/drawing/2014/main" id="{2D4A704C-147D-79DD-840B-74074D7BA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970" y="1031875"/>
            <a:ext cx="9150060" cy="479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192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13406-E728-49F9-5C93-3CF9FF427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6473AB-1985-B435-CF15-344F23603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4. C#, AI, PHP, USB </a:t>
            </a:r>
            <a:r>
              <a:rPr lang="ko-KR" altLang="en-US" dirty="0"/>
              <a:t>카메라를 통한 </a:t>
            </a:r>
            <a:r>
              <a:rPr lang="en-US" altLang="ko-KR" dirty="0"/>
              <a:t>QR</a:t>
            </a:r>
            <a:r>
              <a:rPr lang="ko-KR" altLang="en-US" dirty="0"/>
              <a:t>코드 인식 구현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159F343-00D1-0BB1-139B-A1FD7F0CC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D08B817F-F1D5-65B8-3CD8-3E1495ACA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15</a:t>
            </a:fld>
            <a:endParaRPr lang="ko-KR" altLang="en-US"/>
          </a:p>
        </p:txBody>
      </p:sp>
      <p:pic>
        <p:nvPicPr>
          <p:cNvPr id="3074" name="Picture 2" descr="...">
            <a:extLst>
              <a:ext uri="{FF2B5EF4-FFF2-40B4-BE49-F238E27FC236}">
                <a16:creationId xmlns:a16="http://schemas.microsoft.com/office/drawing/2014/main" id="{933F26CB-E199-6409-C742-C289BAED0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017" y="1114122"/>
            <a:ext cx="8293966" cy="422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017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1795C-449C-5F5F-C948-6F9A25E92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E0EF8C-6EB6-DC92-EA04-611E91DB7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4. C#, AI, PHP, USB </a:t>
            </a:r>
            <a:r>
              <a:rPr lang="ko-KR" altLang="en-US" dirty="0"/>
              <a:t>카메라를 통한 </a:t>
            </a:r>
            <a:r>
              <a:rPr lang="en-US" altLang="ko-KR" dirty="0"/>
              <a:t>QR</a:t>
            </a:r>
            <a:r>
              <a:rPr lang="ko-KR" altLang="en-US" dirty="0"/>
              <a:t>코드 인식 구현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1C9286B-E529-B807-8592-5FCFEECCB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48393462-FAC9-A17B-5BD6-95CE5FEA5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16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5C4D5A7-120C-9BA5-4436-F10E17EFB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82546"/>
            <a:ext cx="4936874" cy="5052582"/>
          </a:xfrm>
          <a:prstGeom prst="rect">
            <a:avLst/>
          </a:prstGeom>
        </p:spPr>
      </p:pic>
      <p:pic>
        <p:nvPicPr>
          <p:cNvPr id="9" name="그림 8" descr="실내, 가전용품, 스토브, 오븐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07A8715-3250-943D-015F-7715D183E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516" y="1082546"/>
            <a:ext cx="2113540" cy="3757404"/>
          </a:xfrm>
          <a:prstGeom prst="rect">
            <a:avLst/>
          </a:prstGeom>
        </p:spPr>
      </p:pic>
      <p:pic>
        <p:nvPicPr>
          <p:cNvPr id="12" name="그림 11" descr="텍스트, 실내, 컴퓨터, 가구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8962493-785E-C5D5-2433-1EC38D73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968" y="1082546"/>
            <a:ext cx="2735407" cy="486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21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96416-62D6-9A20-033A-03E03558D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35E4ED-38E6-542C-3B51-164DE493B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5. Laravel 9, Codeigniter4 MVC </a:t>
            </a:r>
            <a:r>
              <a:rPr lang="ko-KR" altLang="en-US" dirty="0"/>
              <a:t>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88E9B5A-1FC6-2C4F-5A5A-C991A79F3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6DF67583-1759-7611-77E4-DD73A745A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17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78DD9E-EDEA-B486-E366-EA91FAAA61D9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 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04BD8E-9275-2A5B-DC5A-478B65CA82BE}"/>
              </a:ext>
            </a:extLst>
          </p:cNvPr>
          <p:cNvSpPr txBox="1"/>
          <p:nvPr/>
        </p:nvSpPr>
        <p:spPr>
          <a:xfrm>
            <a:off x="838200" y="1374107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PHP </a:t>
            </a:r>
            <a:r>
              <a:rPr lang="ko-KR" altLang="en-US" sz="1400" dirty="0"/>
              <a:t>기반의 </a:t>
            </a:r>
            <a:r>
              <a:rPr lang="en-US" altLang="ko-KR" sz="1400" dirty="0"/>
              <a:t>Laravel 9, </a:t>
            </a:r>
            <a:r>
              <a:rPr lang="en-US" altLang="ko-KR" sz="1400" dirty="0" err="1"/>
              <a:t>Codeigniter</a:t>
            </a:r>
            <a:r>
              <a:rPr lang="en-US" altLang="ko-KR" sz="1400" dirty="0"/>
              <a:t> 4 MVC </a:t>
            </a:r>
            <a:r>
              <a:rPr lang="ko-KR" altLang="en-US" sz="1400" dirty="0"/>
              <a:t>프로젝트를 수행하기 위해 연구하였음</a:t>
            </a:r>
            <a:r>
              <a:rPr lang="en-US" altLang="ko-KR" sz="1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33EA3C-8EB0-52A6-461A-2254ABA41E11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지원 규모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예산</a:t>
            </a:r>
            <a:r>
              <a:rPr lang="en-US" altLang="ko-KR" sz="1400" b="1" dirty="0"/>
              <a:t>)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362141-CBAE-F61F-F54A-766B6BAF1376}"/>
              </a:ext>
            </a:extLst>
          </p:cNvPr>
          <p:cNvSpPr txBox="1"/>
          <p:nvPr/>
        </p:nvSpPr>
        <p:spPr>
          <a:xfrm>
            <a:off x="838200" y="2057334"/>
            <a:ext cx="1051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부품</a:t>
            </a:r>
            <a:r>
              <a:rPr lang="en-US" altLang="ko-KR" sz="1400" dirty="0"/>
              <a:t>/</a:t>
            </a:r>
            <a:r>
              <a:rPr lang="ko-KR" altLang="en-US" sz="1400" dirty="0"/>
              <a:t>장비</a:t>
            </a:r>
            <a:r>
              <a:rPr lang="en-US" altLang="ko-KR" sz="1400" dirty="0"/>
              <a:t>: 0</a:t>
            </a:r>
            <a:r>
              <a:rPr lang="ko-KR" altLang="en-US" sz="1400" dirty="0"/>
              <a:t>원</a:t>
            </a:r>
            <a:endParaRPr lang="en-US" altLang="ko-KR" sz="1400" dirty="0"/>
          </a:p>
          <a:p>
            <a:r>
              <a:rPr lang="ko-KR" altLang="en-US" sz="1400" dirty="0"/>
              <a:t>인건비</a:t>
            </a:r>
            <a:r>
              <a:rPr lang="en-US" altLang="ko-KR" sz="1400" dirty="0"/>
              <a:t>: 0</a:t>
            </a:r>
            <a:r>
              <a:rPr lang="ko-KR" altLang="en-US" sz="1400" dirty="0"/>
              <a:t>원</a:t>
            </a:r>
            <a:endParaRPr lang="en-US" altLang="ko-KR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536121-FB2D-5723-1AA6-892FF2D9C93B}"/>
              </a:ext>
            </a:extLst>
          </p:cNvPr>
          <p:cNvSpPr txBox="1"/>
          <p:nvPr/>
        </p:nvSpPr>
        <p:spPr>
          <a:xfrm>
            <a:off x="838200" y="2687171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F1B06E-299C-6FBF-DEA2-F716C876BEF8}"/>
              </a:ext>
            </a:extLst>
          </p:cNvPr>
          <p:cNvSpPr txBox="1"/>
          <p:nvPr/>
        </p:nvSpPr>
        <p:spPr>
          <a:xfrm>
            <a:off x="838200" y="2959297"/>
            <a:ext cx="2911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2023. 01</a:t>
            </a:r>
            <a:r>
              <a:rPr lang="ko-KR" altLang="en-US" sz="1400" dirty="0"/>
              <a:t>월</a:t>
            </a:r>
            <a:r>
              <a:rPr lang="en-US" altLang="ko-KR" sz="1400" dirty="0"/>
              <a:t>~2023</a:t>
            </a:r>
            <a:r>
              <a:rPr lang="ko-KR" altLang="en-US" sz="1400" dirty="0"/>
              <a:t>년 </a:t>
            </a:r>
            <a:r>
              <a:rPr lang="en-US" altLang="ko-KR" sz="1400" dirty="0"/>
              <a:t>1</a:t>
            </a:r>
            <a:r>
              <a:rPr lang="ko-KR" altLang="en-US" sz="1400" dirty="0"/>
              <a:t>월</a:t>
            </a:r>
            <a:endParaRPr lang="en-US" altLang="ko-KR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2CEFB7B-925F-3797-A87E-D7256B70768B}"/>
              </a:ext>
            </a:extLst>
          </p:cNvPr>
          <p:cNvSpPr txBox="1"/>
          <p:nvPr/>
        </p:nvSpPr>
        <p:spPr>
          <a:xfrm>
            <a:off x="838200" y="3301507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개발언어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965E8C-1A90-C3E1-FF71-9A31FD771716}"/>
              </a:ext>
            </a:extLst>
          </p:cNvPr>
          <p:cNvSpPr txBox="1"/>
          <p:nvPr/>
        </p:nvSpPr>
        <p:spPr>
          <a:xfrm>
            <a:off x="838200" y="3573633"/>
            <a:ext cx="393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PHP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00D756-851C-996D-26F2-050509CE2466}"/>
              </a:ext>
            </a:extLst>
          </p:cNvPr>
          <p:cNvSpPr txBox="1"/>
          <p:nvPr/>
        </p:nvSpPr>
        <p:spPr>
          <a:xfrm>
            <a:off x="838201" y="449652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소스코드</a:t>
            </a:r>
            <a:r>
              <a:rPr lang="en-US" altLang="ko-KR" sz="1400" b="1" dirty="0"/>
              <a:t>(GitHub)</a:t>
            </a:r>
            <a:endParaRPr lang="ko-KR" alt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C7F77B-4751-0832-6892-537543FFECB7}"/>
              </a:ext>
            </a:extLst>
          </p:cNvPr>
          <p:cNvSpPr txBox="1"/>
          <p:nvPr/>
        </p:nvSpPr>
        <p:spPr>
          <a:xfrm>
            <a:off x="838200" y="4768648"/>
            <a:ext cx="6543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https://github.com/rabbitsun2/cakeon_recruit_web_php8_laravel9_mariadb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80979-9672-320D-AF9F-95CA304F170B}"/>
              </a:ext>
            </a:extLst>
          </p:cNvPr>
          <p:cNvSpPr txBox="1"/>
          <p:nvPr/>
        </p:nvSpPr>
        <p:spPr>
          <a:xfrm>
            <a:off x="838200" y="5108533"/>
            <a:ext cx="661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https://github.com/rabbitsun2/codeigniter4-mvc-db-library-fileupload-helper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AEE43D-2920-D372-C4EC-FC4066CF9434}"/>
              </a:ext>
            </a:extLst>
          </p:cNvPr>
          <p:cNvSpPr txBox="1"/>
          <p:nvPr/>
        </p:nvSpPr>
        <p:spPr>
          <a:xfrm>
            <a:off x="838200" y="388019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프레임워크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98265B-1D2B-0086-2DEF-D3A0DFE355E1}"/>
              </a:ext>
            </a:extLst>
          </p:cNvPr>
          <p:cNvSpPr txBox="1"/>
          <p:nvPr/>
        </p:nvSpPr>
        <p:spPr>
          <a:xfrm>
            <a:off x="838200" y="4152318"/>
            <a:ext cx="393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Laravel 9, </a:t>
            </a:r>
            <a:r>
              <a:rPr lang="en-US" altLang="ko-KR" sz="1400" dirty="0" err="1"/>
              <a:t>Codeigniter</a:t>
            </a:r>
            <a:r>
              <a:rPr lang="en-US" altLang="ko-KR" sz="1400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512150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50939-B2E9-4106-B885-BD043D108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23CB49-F2DD-306A-63B3-4925E3BA7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5. Laravel 9, Codeigniter4 MVC </a:t>
            </a:r>
            <a:r>
              <a:rPr lang="ko-KR" altLang="en-US" dirty="0"/>
              <a:t>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7F3F59A-FE25-CF83-B653-389EC2220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3794C0B6-5299-DC5A-4B1D-68DF47E2F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18</a:t>
            </a:fld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9FF9E69-0C98-85AF-3A22-786B0E83E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28" y="1141240"/>
            <a:ext cx="4920586" cy="457552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4CBD5B3-0D80-49E0-C36F-E28409E0B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556" y="1141240"/>
            <a:ext cx="632029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2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EC523-0FEF-B63F-8502-05DF76491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EB0985-03FA-BD8A-B809-4EF0577C2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6. Bim </a:t>
            </a:r>
            <a:r>
              <a:rPr lang="ko-KR" altLang="en-US" dirty="0"/>
              <a:t>화재 대피 시스템 </a:t>
            </a:r>
            <a:r>
              <a:rPr lang="en-US" altLang="ko-KR" dirty="0"/>
              <a:t>2D/3D (</a:t>
            </a:r>
            <a:r>
              <a:rPr lang="ko-KR" altLang="en-US" dirty="0"/>
              <a:t>안드로이드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EA50D15-4D7A-5F52-C354-780EAC404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CE7CF115-BB1D-C642-CFE2-E25494FBA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19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1D7081-AF12-FD4B-C7FC-1F9456FD31FC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 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57AE0A-EECC-DBCF-B12A-1090645A3AB2}"/>
              </a:ext>
            </a:extLst>
          </p:cNvPr>
          <p:cNvSpPr txBox="1"/>
          <p:nvPr/>
        </p:nvSpPr>
        <p:spPr>
          <a:xfrm>
            <a:off x="838200" y="1374107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호남대학교 컴퓨터공학과 </a:t>
            </a:r>
            <a:r>
              <a:rPr lang="en-US" altLang="ko-KR" sz="1400" dirty="0"/>
              <a:t>***</a:t>
            </a:r>
            <a:r>
              <a:rPr lang="ko-KR" altLang="en-US" sz="1400" dirty="0"/>
              <a:t> 교수님과 면담 중에 </a:t>
            </a:r>
            <a:r>
              <a:rPr lang="en-US" altLang="ko-KR" sz="1400" dirty="0"/>
              <a:t>“</a:t>
            </a:r>
            <a:r>
              <a:rPr lang="ko-KR" altLang="en-US" sz="1400" dirty="0"/>
              <a:t>화재 대피 시스템</a:t>
            </a:r>
            <a:r>
              <a:rPr lang="en-US" altLang="ko-KR" sz="1400" dirty="0"/>
              <a:t>”</a:t>
            </a:r>
            <a:r>
              <a:rPr lang="ko-KR" altLang="en-US" sz="1400" dirty="0"/>
              <a:t> 아이디어로 구현해 봄</a:t>
            </a:r>
            <a:r>
              <a:rPr lang="en-US" altLang="ko-KR" sz="1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2760FF-9E2A-7550-F6BF-D948C1801938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지원 규모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예산</a:t>
            </a:r>
            <a:r>
              <a:rPr lang="en-US" altLang="ko-KR" sz="1400" b="1" dirty="0"/>
              <a:t>)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2FBA3F-D439-4365-0C7F-3E878C06F992}"/>
              </a:ext>
            </a:extLst>
          </p:cNvPr>
          <p:cNvSpPr txBox="1"/>
          <p:nvPr/>
        </p:nvSpPr>
        <p:spPr>
          <a:xfrm>
            <a:off x="838200" y="2057334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없음</a:t>
            </a:r>
            <a:endParaRPr lang="en-US" altLang="ko-KR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FC0A42-70BF-7CCD-310B-37F0F8913A85}"/>
              </a:ext>
            </a:extLst>
          </p:cNvPr>
          <p:cNvSpPr txBox="1"/>
          <p:nvPr/>
        </p:nvSpPr>
        <p:spPr>
          <a:xfrm>
            <a:off x="838200" y="251763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특이사항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8EE63D-2673-BBAF-1491-9D13671671F4}"/>
              </a:ext>
            </a:extLst>
          </p:cNvPr>
          <p:cNvSpPr txBox="1"/>
          <p:nvPr/>
        </p:nvSpPr>
        <p:spPr>
          <a:xfrm>
            <a:off x="838200" y="2789765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장비</a:t>
            </a:r>
            <a:r>
              <a:rPr lang="en-US" altLang="ko-KR" sz="1400" dirty="0"/>
              <a:t>: </a:t>
            </a:r>
            <a:r>
              <a:rPr lang="ko-KR" altLang="en-US" sz="1400" dirty="0"/>
              <a:t>개인 휴대폰</a:t>
            </a:r>
            <a:endParaRPr lang="en-US" altLang="ko-KR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0CFB7B-4CFE-F4BC-D41E-07B262B8AF30}"/>
              </a:ext>
            </a:extLst>
          </p:cNvPr>
          <p:cNvSpPr txBox="1"/>
          <p:nvPr/>
        </p:nvSpPr>
        <p:spPr>
          <a:xfrm>
            <a:off x="838200" y="3250070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FA1C9F-AE90-AA84-D03B-07CF40288AFD}"/>
              </a:ext>
            </a:extLst>
          </p:cNvPr>
          <p:cNvSpPr txBox="1"/>
          <p:nvPr/>
        </p:nvSpPr>
        <p:spPr>
          <a:xfrm>
            <a:off x="838200" y="3522196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2023. 05</a:t>
            </a:r>
            <a:r>
              <a:rPr lang="ko-KR" altLang="en-US" sz="1400" dirty="0"/>
              <a:t>월</a:t>
            </a:r>
            <a:endParaRPr lang="en-US" altLang="ko-KR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E2EC79-90DB-39A4-DD0B-B52F1061CAFD}"/>
              </a:ext>
            </a:extLst>
          </p:cNvPr>
          <p:cNvSpPr txBox="1"/>
          <p:nvPr/>
        </p:nvSpPr>
        <p:spPr>
          <a:xfrm>
            <a:off x="838200" y="3982501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개발언어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612761-7154-B742-872D-EF66DD8F4717}"/>
              </a:ext>
            </a:extLst>
          </p:cNvPr>
          <p:cNvSpPr txBox="1"/>
          <p:nvPr/>
        </p:nvSpPr>
        <p:spPr>
          <a:xfrm>
            <a:off x="838200" y="4254627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안드로이드</a:t>
            </a:r>
            <a:r>
              <a:rPr lang="en-US" altLang="ko-KR" sz="1400" dirty="0"/>
              <a:t>, </a:t>
            </a:r>
            <a:r>
              <a:rPr lang="ko-KR" altLang="en-US" sz="1400" dirty="0"/>
              <a:t>스프링 부트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javascript</a:t>
            </a:r>
            <a:endParaRPr lang="en-US" altLang="ko-KR" sz="14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BFF02E0-6755-E449-7F71-C36C5EFEC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1" y="1876918"/>
            <a:ext cx="1929817" cy="474287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14C0271-3584-175F-66C3-FBC933DE4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870" y="1876918"/>
            <a:ext cx="1979709" cy="4742873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D1F96C0-1ACD-4565-4A8B-E848822CA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531" y="1876918"/>
            <a:ext cx="2051554" cy="474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476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7F9A34-8E03-46DB-7E90-2C5EB2C3E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프로필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pic>
        <p:nvPicPr>
          <p:cNvPr id="5" name="내용 개체 틀 4" descr="인간의 얼굴, 사람, 이마, 넥타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E3DCA6B-A698-C64F-0692-2ABBA506F4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91" y="1209964"/>
            <a:ext cx="1821496" cy="2341923"/>
          </a:xfr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814B258C-33EB-CAF0-919E-A8E868F48411}"/>
              </a:ext>
            </a:extLst>
          </p:cNvPr>
          <p:cNvSpPr/>
          <p:nvPr/>
        </p:nvSpPr>
        <p:spPr>
          <a:xfrm>
            <a:off x="3143826" y="332510"/>
            <a:ext cx="8589819" cy="63522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3C5F581-9526-F8B3-DE1F-170536DD4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83435115-8D4E-D4E8-5348-5F6F2E683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C8AADE-FA4F-F545-23B6-9D7B405B53F3}"/>
              </a:ext>
            </a:extLst>
          </p:cNvPr>
          <p:cNvSpPr txBox="1"/>
          <p:nvPr/>
        </p:nvSpPr>
        <p:spPr>
          <a:xfrm>
            <a:off x="3322782" y="452584"/>
            <a:ext cx="5553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정도윤</a:t>
            </a:r>
            <a:r>
              <a:rPr lang="en-US" altLang="ko-KR" b="1" dirty="0"/>
              <a:t> </a:t>
            </a:r>
            <a:r>
              <a:rPr lang="ko-KR" altLang="en-US" b="1" dirty="0"/>
              <a:t>박사과정</a:t>
            </a:r>
            <a:r>
              <a:rPr lang="en-US" altLang="ko-KR" b="1" dirty="0"/>
              <a:t>(Ph. D Program / Do-Yoon Jung)</a:t>
            </a:r>
            <a:endParaRPr lang="ko-KR" alt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1CC7B6-5EF3-6C14-D6C6-543DEEE0D3A4}"/>
              </a:ext>
            </a:extLst>
          </p:cNvPr>
          <p:cNvSpPr txBox="1"/>
          <p:nvPr/>
        </p:nvSpPr>
        <p:spPr>
          <a:xfrm>
            <a:off x="3322782" y="1209382"/>
            <a:ext cx="1313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Education</a:t>
            </a:r>
            <a:endParaRPr lang="ko-KR" alt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8BFC7F-2EC8-4A74-531E-5B3027C6D50E}"/>
              </a:ext>
            </a:extLst>
          </p:cNvPr>
          <p:cNvSpPr txBox="1"/>
          <p:nvPr/>
        </p:nvSpPr>
        <p:spPr>
          <a:xfrm>
            <a:off x="4782129" y="2128331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2019. 8 </a:t>
            </a:r>
            <a:r>
              <a:rPr lang="ko-KR" altLang="en-US" sz="1400" dirty="0">
                <a:latin typeface="+mn-ea"/>
              </a:rPr>
              <a:t>국가평생교육진흥원 컴퓨터공학전공 공학사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EA387A-D4F4-9E58-DCCC-3E0D691AB5CF}"/>
              </a:ext>
            </a:extLst>
          </p:cNvPr>
          <p:cNvSpPr txBox="1"/>
          <p:nvPr/>
        </p:nvSpPr>
        <p:spPr>
          <a:xfrm>
            <a:off x="4782129" y="1543050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2025. 2 </a:t>
            </a:r>
            <a:r>
              <a:rPr lang="ko-KR" altLang="en-US" sz="1400" dirty="0">
                <a:latin typeface="+mn-ea"/>
              </a:rPr>
              <a:t>호남대학교 대학원 컴퓨터공학과 공학석사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27DE42-78F5-3DA7-BB1E-B4D20E7DD34C}"/>
              </a:ext>
            </a:extLst>
          </p:cNvPr>
          <p:cNvSpPr txBox="1"/>
          <p:nvPr/>
        </p:nvSpPr>
        <p:spPr>
          <a:xfrm>
            <a:off x="4782129" y="1252473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2027. 2 </a:t>
            </a:r>
            <a:r>
              <a:rPr lang="ko-KR" altLang="en-US" sz="1400" dirty="0">
                <a:latin typeface="+mn-ea"/>
              </a:rPr>
              <a:t>호남대학교 대학원 컴퓨터공학과 공학박사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졸업 예정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17CC5B-DCD3-8AD5-F334-63F51569D5A8}"/>
              </a:ext>
            </a:extLst>
          </p:cNvPr>
          <p:cNvSpPr txBox="1"/>
          <p:nvPr/>
        </p:nvSpPr>
        <p:spPr>
          <a:xfrm>
            <a:off x="3322782" y="782630"/>
            <a:ext cx="1313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1991. 10. 11</a:t>
            </a:r>
            <a:endParaRPr lang="ko-KR" altLang="en-US" sz="1400" dirty="0"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EADCC3-C6DA-7AE5-FDA0-FFD443490EFB}"/>
              </a:ext>
            </a:extLst>
          </p:cNvPr>
          <p:cNvSpPr txBox="1"/>
          <p:nvPr/>
        </p:nvSpPr>
        <p:spPr>
          <a:xfrm>
            <a:off x="3322782" y="2476554"/>
            <a:ext cx="1313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Award</a:t>
            </a:r>
            <a:endParaRPr lang="ko-KR" alt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7C6101-98B9-443F-CA10-BB4F58AD0276}"/>
              </a:ext>
            </a:extLst>
          </p:cNvPr>
          <p:cNvSpPr txBox="1"/>
          <p:nvPr/>
        </p:nvSpPr>
        <p:spPr>
          <a:xfrm>
            <a:off x="4782129" y="2797246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2024. 10 </a:t>
            </a:r>
            <a:r>
              <a:rPr lang="ko-KR" altLang="en-US" sz="1400" dirty="0" err="1">
                <a:latin typeface="+mn-ea"/>
              </a:rPr>
              <a:t>한국스마트미디어학회</a:t>
            </a:r>
            <a:r>
              <a:rPr lang="en-US" altLang="ko-KR" sz="1400" dirty="0">
                <a:latin typeface="+mn-ea"/>
              </a:rPr>
              <a:t>&amp;</a:t>
            </a:r>
            <a:r>
              <a:rPr lang="ko-KR" altLang="en-US" sz="1400" dirty="0">
                <a:latin typeface="+mn-ea"/>
              </a:rPr>
              <a:t>한국전자거래학회 추계학술대회 우수논문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F27FE4-532B-AB43-23E7-ADFFC61328DF}"/>
              </a:ext>
            </a:extLst>
          </p:cNvPr>
          <p:cNvSpPr txBox="1"/>
          <p:nvPr/>
        </p:nvSpPr>
        <p:spPr>
          <a:xfrm>
            <a:off x="4782129" y="3105023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2024. 5 </a:t>
            </a:r>
            <a:r>
              <a:rPr lang="ko-KR" altLang="en-US" sz="1400" dirty="0" err="1">
                <a:latin typeface="+mn-ea"/>
              </a:rPr>
              <a:t>한국스마트미디어학회</a:t>
            </a:r>
            <a:r>
              <a:rPr lang="en-US" altLang="ko-KR" sz="1400" dirty="0">
                <a:latin typeface="+mn-ea"/>
              </a:rPr>
              <a:t>&amp;</a:t>
            </a:r>
            <a:r>
              <a:rPr lang="ko-KR" altLang="en-US" sz="1400" dirty="0">
                <a:latin typeface="+mn-ea"/>
              </a:rPr>
              <a:t>한국전자거래학회 춘계학술대회 우수논문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412F4D-7F14-E5DF-52A7-CE00F242463C}"/>
              </a:ext>
            </a:extLst>
          </p:cNvPr>
          <p:cNvSpPr txBox="1"/>
          <p:nvPr/>
        </p:nvSpPr>
        <p:spPr>
          <a:xfrm>
            <a:off x="4782129" y="2501490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2025. 5 </a:t>
            </a:r>
            <a:r>
              <a:rPr lang="ko-KR" altLang="en-US" sz="1400" dirty="0" err="1">
                <a:latin typeface="+mn-ea"/>
              </a:rPr>
              <a:t>한국스마트미디어학회</a:t>
            </a:r>
            <a:r>
              <a:rPr lang="en-US" altLang="ko-KR" sz="1400" dirty="0">
                <a:latin typeface="+mn-ea"/>
              </a:rPr>
              <a:t>&amp;</a:t>
            </a:r>
            <a:r>
              <a:rPr lang="ko-KR" altLang="en-US" sz="1400" dirty="0">
                <a:latin typeface="+mn-ea"/>
              </a:rPr>
              <a:t>한국전자거래학회 춘계학술대회 우수논문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9FE668C-8D2A-9F54-3AFF-B899D3737A4E}"/>
              </a:ext>
            </a:extLst>
          </p:cNvPr>
          <p:cNvSpPr txBox="1"/>
          <p:nvPr/>
        </p:nvSpPr>
        <p:spPr>
          <a:xfrm>
            <a:off x="4782129" y="3426618"/>
            <a:ext cx="6209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2022. 10 </a:t>
            </a:r>
            <a:r>
              <a:rPr lang="en-US" altLang="ko-KR" sz="1400" dirty="0" err="1">
                <a:latin typeface="+mn-ea"/>
              </a:rPr>
              <a:t>AI+x</a:t>
            </a:r>
            <a:r>
              <a:rPr lang="en-US" altLang="ko-KR" sz="1400" dirty="0">
                <a:latin typeface="+mn-ea"/>
              </a:rPr>
              <a:t> LF</a:t>
            </a:r>
            <a:r>
              <a:rPr lang="ko-KR" altLang="en-US" sz="1400" dirty="0">
                <a:latin typeface="+mn-ea"/>
              </a:rPr>
              <a:t>활용 </a:t>
            </a:r>
            <a:r>
              <a:rPr lang="ko-KR" altLang="en-US" sz="1400" dirty="0" err="1">
                <a:latin typeface="+mn-ea"/>
              </a:rPr>
              <a:t>캡스톤</a:t>
            </a:r>
            <a:r>
              <a:rPr lang="ko-KR" altLang="en-US" sz="1400" dirty="0">
                <a:latin typeface="+mn-ea"/>
              </a:rPr>
              <a:t> 프로젝트 및 포트폴리오 심사</a:t>
            </a:r>
            <a:br>
              <a:rPr lang="en-US" altLang="ko-KR" sz="1400" dirty="0">
                <a:latin typeface="+mn-ea"/>
              </a:rPr>
            </a:br>
            <a:r>
              <a:rPr lang="en-US" altLang="ko-KR" sz="1400" dirty="0">
                <a:latin typeface="+mn-ea"/>
              </a:rPr>
              <a:t>            (</a:t>
            </a:r>
            <a:r>
              <a:rPr lang="ko-KR" altLang="en-US" sz="1400" dirty="0">
                <a:latin typeface="+mn-ea"/>
              </a:rPr>
              <a:t>포트폴리오 작품</a:t>
            </a:r>
            <a:r>
              <a:rPr lang="en-US" altLang="ko-KR" sz="1400" dirty="0">
                <a:latin typeface="+mn-ea"/>
              </a:rPr>
              <a:t>) </a:t>
            </a:r>
            <a:r>
              <a:rPr lang="ko-KR" altLang="en-US" sz="1400" dirty="0" err="1">
                <a:latin typeface="+mn-ea"/>
              </a:rPr>
              <a:t>한국폴리텍</a:t>
            </a:r>
            <a:r>
              <a:rPr lang="en-US" altLang="ko-KR" sz="1400" dirty="0">
                <a:latin typeface="+mn-ea"/>
              </a:rPr>
              <a:t>5</a:t>
            </a:r>
            <a:r>
              <a:rPr lang="ko-KR" altLang="en-US" sz="1400" dirty="0">
                <a:latin typeface="+mn-ea"/>
              </a:rPr>
              <a:t>대학 광주캠퍼스 우수상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132AE1-F54F-95A4-DB26-4B7187A7C4A5}"/>
              </a:ext>
            </a:extLst>
          </p:cNvPr>
          <p:cNvSpPr txBox="1"/>
          <p:nvPr/>
        </p:nvSpPr>
        <p:spPr>
          <a:xfrm>
            <a:off x="4782129" y="3963656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2008. 4 2008</a:t>
            </a:r>
            <a:r>
              <a:rPr lang="ko-KR" altLang="en-US" sz="1400" dirty="0">
                <a:latin typeface="+mn-ea"/>
              </a:rPr>
              <a:t>년 광주광역시 지방기능경기대회 정보기술 동메달</a:t>
            </a:r>
            <a:r>
              <a:rPr lang="en-US" altLang="ko-KR" sz="1400" dirty="0">
                <a:latin typeface="+mn-ea"/>
              </a:rPr>
              <a:t>(3</a:t>
            </a:r>
            <a:r>
              <a:rPr lang="ko-KR" altLang="en-US" sz="1400" dirty="0">
                <a:latin typeface="+mn-ea"/>
              </a:rPr>
              <a:t>위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733294-E0AA-1EE8-F65E-A84EAFE1BA48}"/>
              </a:ext>
            </a:extLst>
          </p:cNvPr>
          <p:cNvSpPr txBox="1"/>
          <p:nvPr/>
        </p:nvSpPr>
        <p:spPr>
          <a:xfrm>
            <a:off x="3322782" y="4298478"/>
            <a:ext cx="1637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R&amp;D Experiences</a:t>
            </a:r>
            <a:endParaRPr lang="ko-KR" altLang="en-US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2F5306-A142-81DF-E973-698C372AA5C4}"/>
              </a:ext>
            </a:extLst>
          </p:cNvPr>
          <p:cNvSpPr txBox="1"/>
          <p:nvPr/>
        </p:nvSpPr>
        <p:spPr>
          <a:xfrm>
            <a:off x="4782129" y="4620232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2023. 8~2025. 2 </a:t>
            </a:r>
            <a:r>
              <a:rPr lang="ko-KR" altLang="en-US" sz="1400" dirty="0">
                <a:latin typeface="+mn-ea"/>
              </a:rPr>
              <a:t>호남대학교 전일제 학생연구원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석사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3A8132-EB0D-64C6-A4BB-8A16A5B44F67}"/>
              </a:ext>
            </a:extLst>
          </p:cNvPr>
          <p:cNvSpPr txBox="1"/>
          <p:nvPr/>
        </p:nvSpPr>
        <p:spPr>
          <a:xfrm>
            <a:off x="4782129" y="4298478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2025. 3~2026. 12 </a:t>
            </a:r>
            <a:r>
              <a:rPr lang="ko-KR" altLang="en-US" sz="1400" dirty="0">
                <a:latin typeface="+mn-ea"/>
              </a:rPr>
              <a:t>호남대학교 전일제 학생연구원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박사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1AA9F4-4F38-321B-8292-86264E13BC9B}"/>
              </a:ext>
            </a:extLst>
          </p:cNvPr>
          <p:cNvSpPr txBox="1"/>
          <p:nvPr/>
        </p:nvSpPr>
        <p:spPr>
          <a:xfrm>
            <a:off x="3322782" y="4949183"/>
            <a:ext cx="1637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Work Experiences</a:t>
            </a:r>
            <a:endParaRPr lang="ko-KR" altLang="en-US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6D8991-3C8F-CAAF-9093-266DAAD87C7F}"/>
              </a:ext>
            </a:extLst>
          </p:cNvPr>
          <p:cNvSpPr txBox="1"/>
          <p:nvPr/>
        </p:nvSpPr>
        <p:spPr>
          <a:xfrm>
            <a:off x="4782129" y="5331491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2022. 12 </a:t>
            </a:r>
            <a:r>
              <a:rPr lang="ko-KR" altLang="en-US" sz="1400" dirty="0">
                <a:latin typeface="+mn-ea"/>
              </a:rPr>
              <a:t>㈜</a:t>
            </a:r>
            <a:r>
              <a:rPr lang="ko-KR" altLang="en-US" sz="1400" dirty="0" err="1">
                <a:latin typeface="+mn-ea"/>
              </a:rPr>
              <a:t>데코디자인그룹</a:t>
            </a:r>
            <a:r>
              <a:rPr lang="ko-KR" altLang="en-US" sz="1400" dirty="0">
                <a:latin typeface="+mn-ea"/>
              </a:rPr>
              <a:t> 웹개발자 사원</a:t>
            </a:r>
            <a:r>
              <a:rPr lang="en-US" altLang="ko-KR" sz="1400" dirty="0">
                <a:latin typeface="+mn-ea"/>
              </a:rPr>
              <a:t>(PHP</a:t>
            </a:r>
            <a:r>
              <a:rPr lang="ko-KR" altLang="en-US" sz="1400" dirty="0">
                <a:latin typeface="+mn-ea"/>
              </a:rPr>
              <a:t> 유지보수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CB1818-73C4-69D3-3D0F-3A5C5DB25EAC}"/>
              </a:ext>
            </a:extLst>
          </p:cNvPr>
          <p:cNvSpPr txBox="1"/>
          <p:nvPr/>
        </p:nvSpPr>
        <p:spPr>
          <a:xfrm>
            <a:off x="4782129" y="5659039"/>
            <a:ext cx="6209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2020. 10~2020. 12 </a:t>
            </a:r>
            <a:r>
              <a:rPr lang="ko-KR" altLang="en-US" sz="1400" dirty="0">
                <a:latin typeface="+mn-ea"/>
              </a:rPr>
              <a:t>㈜</a:t>
            </a:r>
            <a:r>
              <a:rPr lang="ko-KR" altLang="en-US" sz="1400" dirty="0" err="1">
                <a:latin typeface="+mn-ea"/>
              </a:rPr>
              <a:t>새하정보시스템</a:t>
            </a:r>
            <a:r>
              <a:rPr lang="ko-KR" altLang="en-US" sz="1400" dirty="0">
                <a:latin typeface="+mn-ea"/>
              </a:rPr>
              <a:t> 사원</a:t>
            </a:r>
            <a:r>
              <a:rPr lang="en-US" altLang="ko-KR" sz="1400" dirty="0">
                <a:latin typeface="+mn-ea"/>
              </a:rPr>
              <a:t>[</a:t>
            </a:r>
            <a:r>
              <a:rPr lang="ko-KR" altLang="en-US" sz="1400" dirty="0" err="1">
                <a:latin typeface="+mn-ea"/>
              </a:rPr>
              <a:t>개발성</a:t>
            </a:r>
            <a:r>
              <a:rPr lang="ko-KR" altLang="en-US" sz="1400" dirty="0">
                <a:latin typeface="+mn-ea"/>
              </a:rPr>
              <a:t> </a:t>
            </a:r>
            <a:r>
              <a:rPr lang="en-US" altLang="ko-KR" sz="1400" dirty="0">
                <a:latin typeface="+mn-ea"/>
              </a:rPr>
              <a:t>SM]</a:t>
            </a:r>
            <a:br>
              <a:rPr lang="en-US" altLang="ko-KR" sz="1400" dirty="0">
                <a:latin typeface="+mn-ea"/>
              </a:rPr>
            </a:b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파견지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한전</a:t>
            </a:r>
            <a:r>
              <a:rPr lang="en-US" altLang="ko-KR" sz="1400" dirty="0">
                <a:latin typeface="+mn-ea"/>
              </a:rPr>
              <a:t>KDN </a:t>
            </a:r>
            <a:r>
              <a:rPr lang="ko-KR" altLang="en-US" sz="1400" dirty="0">
                <a:latin typeface="+mn-ea"/>
              </a:rPr>
              <a:t>영배</a:t>
            </a:r>
            <a:r>
              <a:rPr lang="en-US" altLang="ko-KR" sz="1400" dirty="0">
                <a:latin typeface="+mn-ea"/>
              </a:rPr>
              <a:t>4.0, </a:t>
            </a:r>
            <a:r>
              <a:rPr lang="ko-KR" altLang="en-US" sz="1400" dirty="0">
                <a:latin typeface="+mn-ea"/>
              </a:rPr>
              <a:t>스킬</a:t>
            </a:r>
            <a:r>
              <a:rPr lang="en-US" altLang="ko-KR" sz="1400" dirty="0">
                <a:latin typeface="+mn-ea"/>
              </a:rPr>
              <a:t>: Spring Framework, IT</a:t>
            </a:r>
            <a:r>
              <a:rPr lang="ko-KR" altLang="en-US" sz="1400" dirty="0">
                <a:latin typeface="+mn-ea"/>
              </a:rPr>
              <a:t> </a:t>
            </a:r>
            <a:r>
              <a:rPr lang="en-US" altLang="ko-KR" sz="1400" dirty="0">
                <a:latin typeface="+mn-ea"/>
              </a:rPr>
              <a:t>Helpdesk</a:t>
            </a:r>
            <a:r>
              <a:rPr lang="ko-KR" altLang="en-US" sz="1400" dirty="0">
                <a:latin typeface="+mn-ea"/>
              </a:rPr>
              <a:t> 근무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DDD3B3F-472E-68F4-48C8-54D6B56C1338}"/>
              </a:ext>
            </a:extLst>
          </p:cNvPr>
          <p:cNvSpPr txBox="1"/>
          <p:nvPr/>
        </p:nvSpPr>
        <p:spPr>
          <a:xfrm>
            <a:off x="4782129" y="5009737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2023. 6~2023. 8 </a:t>
            </a:r>
            <a:r>
              <a:rPr lang="ko-KR" altLang="en-US" sz="1400" dirty="0">
                <a:latin typeface="+mn-ea"/>
              </a:rPr>
              <a:t>한국장애인고용공단 컴퓨터활용능력 </a:t>
            </a:r>
            <a:r>
              <a:rPr lang="en-US" altLang="ko-KR" sz="1400" dirty="0">
                <a:latin typeface="+mn-ea"/>
              </a:rPr>
              <a:t>2</a:t>
            </a:r>
            <a:r>
              <a:rPr lang="ko-KR" altLang="en-US" sz="1400" dirty="0">
                <a:latin typeface="+mn-ea"/>
              </a:rPr>
              <a:t>급 시간강사</a:t>
            </a:r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9404FF96-A93E-BD42-E60A-ED15F1D164C4}"/>
              </a:ext>
            </a:extLst>
          </p:cNvPr>
          <p:cNvCxnSpPr/>
          <p:nvPr/>
        </p:nvCxnSpPr>
        <p:spPr>
          <a:xfrm>
            <a:off x="3322782" y="2447633"/>
            <a:ext cx="8231909" cy="0"/>
          </a:xfrm>
          <a:prstGeom prst="line">
            <a:avLst/>
          </a:prstGeom>
          <a:ln w="3810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068A0D74-0823-637A-D61A-6026ED3ECB5C}"/>
              </a:ext>
            </a:extLst>
          </p:cNvPr>
          <p:cNvCxnSpPr/>
          <p:nvPr/>
        </p:nvCxnSpPr>
        <p:spPr>
          <a:xfrm>
            <a:off x="3322782" y="4280666"/>
            <a:ext cx="8231909" cy="0"/>
          </a:xfrm>
          <a:prstGeom prst="line">
            <a:avLst/>
          </a:prstGeom>
          <a:ln w="3810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FBF882F6-2B62-4A53-D6BB-461F453D2902}"/>
              </a:ext>
            </a:extLst>
          </p:cNvPr>
          <p:cNvCxnSpPr/>
          <p:nvPr/>
        </p:nvCxnSpPr>
        <p:spPr>
          <a:xfrm>
            <a:off x="3322782" y="4949039"/>
            <a:ext cx="8231909" cy="0"/>
          </a:xfrm>
          <a:prstGeom prst="line">
            <a:avLst/>
          </a:prstGeom>
          <a:ln w="3810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38E004D-A73D-4BCC-C20F-933F8AF1A665}"/>
              </a:ext>
            </a:extLst>
          </p:cNvPr>
          <p:cNvSpPr txBox="1"/>
          <p:nvPr/>
        </p:nvSpPr>
        <p:spPr>
          <a:xfrm>
            <a:off x="4782129" y="6139518"/>
            <a:ext cx="6209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2011. 3~2012. 12 </a:t>
            </a:r>
            <a:r>
              <a:rPr lang="ko-KR" altLang="en-US" sz="1400" dirty="0">
                <a:latin typeface="+mn-ea"/>
              </a:rPr>
              <a:t>대한민국 육군 정보체계</a:t>
            </a:r>
            <a:r>
              <a:rPr lang="en-US" altLang="ko-KR" sz="1400" dirty="0">
                <a:latin typeface="+mn-ea"/>
              </a:rPr>
              <a:t>/</a:t>
            </a:r>
            <a:r>
              <a:rPr lang="ko-KR" altLang="en-US" sz="1400" dirty="0">
                <a:latin typeface="+mn-ea"/>
              </a:rPr>
              <a:t>운영정비병 근무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예비역 병장</a:t>
            </a:r>
            <a:r>
              <a:rPr lang="en-US" altLang="ko-KR" sz="1400" dirty="0">
                <a:latin typeface="+mn-ea"/>
              </a:rPr>
              <a:t>)</a:t>
            </a:r>
            <a:br>
              <a:rPr lang="en-US" altLang="ko-KR" sz="1400" dirty="0">
                <a:latin typeface="+mn-ea"/>
              </a:rPr>
            </a:b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스킬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화상회의 지원</a:t>
            </a:r>
            <a:r>
              <a:rPr lang="en-US" altLang="ko-KR" sz="1400" dirty="0">
                <a:latin typeface="+mn-ea"/>
              </a:rPr>
              <a:t>, PHP </a:t>
            </a:r>
            <a:r>
              <a:rPr lang="ko-KR" altLang="en-US" sz="1400" dirty="0">
                <a:latin typeface="+mn-ea"/>
              </a:rPr>
              <a:t>유지보수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서버 관리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전산장비 유지보수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F1760B-2CBD-97A4-28D4-978B0230CF92}"/>
              </a:ext>
            </a:extLst>
          </p:cNvPr>
          <p:cNvSpPr txBox="1"/>
          <p:nvPr/>
        </p:nvSpPr>
        <p:spPr>
          <a:xfrm>
            <a:off x="4782129" y="1839401"/>
            <a:ext cx="620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2023. 2 </a:t>
            </a:r>
            <a:r>
              <a:rPr lang="ko-KR" altLang="en-US" sz="1400" dirty="0" err="1">
                <a:latin typeface="+mn-ea"/>
              </a:rPr>
              <a:t>한국폴리텍대학</a:t>
            </a:r>
            <a:r>
              <a:rPr lang="ko-KR" altLang="en-US" sz="1400" dirty="0">
                <a:latin typeface="+mn-ea"/>
              </a:rPr>
              <a:t> 광주캠퍼스 </a:t>
            </a:r>
            <a:r>
              <a:rPr lang="en-US" altLang="ko-KR" sz="1400" dirty="0">
                <a:latin typeface="+mn-ea"/>
              </a:rPr>
              <a:t>AI</a:t>
            </a:r>
            <a:r>
              <a:rPr lang="ko-KR" altLang="en-US" sz="1400" dirty="0">
                <a:latin typeface="+mn-ea"/>
              </a:rPr>
              <a:t>융합과 하이테크 과정 </a:t>
            </a:r>
            <a:r>
              <a:rPr lang="en-US" altLang="ko-KR" sz="1400" dirty="0">
                <a:latin typeface="+mn-ea"/>
              </a:rPr>
              <a:t>1</a:t>
            </a:r>
            <a:r>
              <a:rPr lang="ko-KR" altLang="en-US" sz="1400" dirty="0">
                <a:latin typeface="+mn-ea"/>
              </a:rPr>
              <a:t>년 수료</a:t>
            </a:r>
          </a:p>
        </p:txBody>
      </p:sp>
    </p:spTree>
    <p:extLst>
      <p:ext uri="{BB962C8B-B14F-4D97-AF65-F5344CB8AC3E}">
        <p14:creationId xmlns:p14="http://schemas.microsoft.com/office/powerpoint/2010/main" val="659719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A5A9E-BF02-BC00-D3E2-70C7650C8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72B863-E998-7B22-1B37-C909295FD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7. YOLO v8, OpenCV PyQt5 GUI </a:t>
            </a:r>
            <a:r>
              <a:rPr lang="ko-KR" altLang="en-US" dirty="0"/>
              <a:t>및 </a:t>
            </a:r>
            <a:r>
              <a:rPr lang="en-US" altLang="ko-KR" dirty="0"/>
              <a:t>Lane Detection </a:t>
            </a:r>
            <a:r>
              <a:rPr lang="ko-KR" altLang="en-US" dirty="0"/>
              <a:t>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1E326AD-076B-D10D-7052-B1EC55FB4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0BD58024-36FF-E4AA-E563-9BEF67ED5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81D068-22D1-20EE-38E2-AD449937FA32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4C61A6-FE34-9862-F31D-3CDC282BF0E8}"/>
              </a:ext>
            </a:extLst>
          </p:cNvPr>
          <p:cNvSpPr txBox="1"/>
          <p:nvPr/>
        </p:nvSpPr>
        <p:spPr>
          <a:xfrm>
            <a:off x="838200" y="1372688"/>
            <a:ext cx="4167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YOLO v8, Object Detection </a:t>
            </a:r>
            <a:r>
              <a:rPr lang="ko-KR" altLang="en-US" sz="1400" dirty="0"/>
              <a:t>프로젝트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AEEB9F-3E74-0B67-B881-8D1631317064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재료비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1FD7A8-61C7-B7CC-CEEF-0843FF229DEE}"/>
              </a:ext>
            </a:extLst>
          </p:cNvPr>
          <p:cNvSpPr txBox="1"/>
          <p:nvPr/>
        </p:nvSpPr>
        <p:spPr>
          <a:xfrm>
            <a:off x="838200" y="2057334"/>
            <a:ext cx="4167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-</a:t>
            </a:r>
            <a:r>
              <a:rPr lang="ko-KR" altLang="en-US" sz="1400" dirty="0"/>
              <a:t> 개인</a:t>
            </a:r>
            <a:r>
              <a:rPr lang="en-US" altLang="ko-KR" sz="1400" dirty="0"/>
              <a:t>: </a:t>
            </a:r>
            <a:r>
              <a:rPr lang="ko-KR" altLang="en-US" sz="1400" dirty="0"/>
              <a:t>인건비에서 지출</a:t>
            </a:r>
            <a:endParaRPr lang="en-US" altLang="ko-KR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B9450C-1FB6-324F-A5AB-93CCB06446CC}"/>
              </a:ext>
            </a:extLst>
          </p:cNvPr>
          <p:cNvSpPr txBox="1"/>
          <p:nvPr/>
        </p:nvSpPr>
        <p:spPr>
          <a:xfrm>
            <a:off x="838200" y="251763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D4D0EF-5B6B-6B4D-3A8A-8552EFDEC0D0}"/>
              </a:ext>
            </a:extLst>
          </p:cNvPr>
          <p:cNvSpPr txBox="1"/>
          <p:nvPr/>
        </p:nvSpPr>
        <p:spPr>
          <a:xfrm>
            <a:off x="838200" y="2789765"/>
            <a:ext cx="4167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2023. 12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DB8F82-7684-9B61-AD77-C3A6A7879F23}"/>
              </a:ext>
            </a:extLst>
          </p:cNvPr>
          <p:cNvSpPr txBox="1"/>
          <p:nvPr/>
        </p:nvSpPr>
        <p:spPr>
          <a:xfrm>
            <a:off x="838200" y="3250070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개발 언어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02BA97-3651-9BA0-8531-88F123DE4BA7}"/>
              </a:ext>
            </a:extLst>
          </p:cNvPr>
          <p:cNvSpPr txBox="1"/>
          <p:nvPr/>
        </p:nvSpPr>
        <p:spPr>
          <a:xfrm>
            <a:off x="838200" y="3522196"/>
            <a:ext cx="4167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프로그래밍 언어</a:t>
            </a:r>
            <a:r>
              <a:rPr lang="en-US" altLang="ko-KR" sz="1400" dirty="0"/>
              <a:t>: Python</a:t>
            </a:r>
          </a:p>
          <a:p>
            <a:r>
              <a:rPr lang="en-US" altLang="ko-KR" sz="1400" dirty="0"/>
              <a:t>* </a:t>
            </a:r>
            <a:r>
              <a:rPr lang="ko-KR" altLang="en-US" sz="1400" dirty="0"/>
              <a:t>딥러닝</a:t>
            </a:r>
            <a:r>
              <a:rPr lang="en-US" altLang="ko-KR" sz="1400" dirty="0"/>
              <a:t>: YOLO v8</a:t>
            </a:r>
          </a:p>
        </p:txBody>
      </p:sp>
      <p:pic>
        <p:nvPicPr>
          <p:cNvPr id="1026" name="Picture 2" descr="...">
            <a:extLst>
              <a:ext uri="{FF2B5EF4-FFF2-40B4-BE49-F238E27FC236}">
                <a16:creationId xmlns:a16="http://schemas.microsoft.com/office/drawing/2014/main" id="{71AAF397-1A2B-D241-5C55-F38F28A16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970" y="1056358"/>
            <a:ext cx="5569284" cy="396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E5B3AB-B6F1-CAF4-1E9B-0A1A7E90AC8C}"/>
              </a:ext>
            </a:extLst>
          </p:cNvPr>
          <p:cNvSpPr txBox="1"/>
          <p:nvPr/>
        </p:nvSpPr>
        <p:spPr>
          <a:xfrm>
            <a:off x="838200" y="4187653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소스코드</a:t>
            </a:r>
            <a:r>
              <a:rPr lang="en-US" altLang="ko-KR" sz="1400" b="1" dirty="0"/>
              <a:t>(GitHub)</a:t>
            </a:r>
            <a:endParaRPr lang="ko-KR" alt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7C39D8-E5D4-6DEE-F141-BCB6791C98F4}"/>
              </a:ext>
            </a:extLst>
          </p:cNvPr>
          <p:cNvSpPr txBox="1"/>
          <p:nvPr/>
        </p:nvSpPr>
        <p:spPr>
          <a:xfrm>
            <a:off x="838200" y="4459779"/>
            <a:ext cx="5211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https://github.com/rabbitsun2/self_driving_car_lane_detection</a:t>
            </a:r>
          </a:p>
        </p:txBody>
      </p:sp>
    </p:spTree>
    <p:extLst>
      <p:ext uri="{BB962C8B-B14F-4D97-AF65-F5344CB8AC3E}">
        <p14:creationId xmlns:p14="http://schemas.microsoft.com/office/powerpoint/2010/main" val="635753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D91EC-1957-FD0F-EBB0-7EA0FFD69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7072CD-94E0-248E-A4B3-25512B2D9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7. YOLO v8, OpenCV PyQt5 GUI </a:t>
            </a:r>
            <a:r>
              <a:rPr lang="ko-KR" altLang="en-US" dirty="0"/>
              <a:t>및 </a:t>
            </a:r>
            <a:r>
              <a:rPr lang="en-US" altLang="ko-KR" dirty="0"/>
              <a:t>Lane Detection </a:t>
            </a:r>
            <a:r>
              <a:rPr lang="ko-KR" altLang="en-US" dirty="0"/>
              <a:t>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E0DB89-B450-9E04-2862-06098554B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82143B5F-0B45-FD1B-DD10-5B26934F0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21</a:t>
            </a:fld>
            <a:endParaRPr lang="ko-KR" altLang="en-US"/>
          </a:p>
        </p:txBody>
      </p:sp>
      <p:pic>
        <p:nvPicPr>
          <p:cNvPr id="4098" name="Picture 2" descr="...">
            <a:extLst>
              <a:ext uri="{FF2B5EF4-FFF2-40B4-BE49-F238E27FC236}">
                <a16:creationId xmlns:a16="http://schemas.microsoft.com/office/drawing/2014/main" id="{07474340-7F35-03E3-8758-ADAC2347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2" y="941531"/>
            <a:ext cx="9553575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392779-0A96-A7C9-7524-63ACF26B0DE4}"/>
              </a:ext>
            </a:extLst>
          </p:cNvPr>
          <p:cNvSpPr txBox="1"/>
          <p:nvPr/>
        </p:nvSpPr>
        <p:spPr>
          <a:xfrm>
            <a:off x="838200" y="5541858"/>
            <a:ext cx="1051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OpenCV</a:t>
            </a:r>
            <a:r>
              <a:rPr lang="ko-KR" altLang="en-US" sz="1400" dirty="0"/>
              <a:t>와 </a:t>
            </a:r>
            <a:r>
              <a:rPr lang="en-US" altLang="ko-KR" sz="1400" dirty="0" err="1"/>
              <a:t>Tensorflow</a:t>
            </a:r>
            <a:r>
              <a:rPr lang="en-US" altLang="ko-KR" sz="1400" dirty="0"/>
              <a:t>, NVIDIA </a:t>
            </a:r>
            <a:r>
              <a:rPr lang="ko-KR" altLang="en-US" sz="1400" dirty="0"/>
              <a:t>자율주행 코드를 활용하여 </a:t>
            </a:r>
            <a:r>
              <a:rPr lang="en-US" altLang="ko-KR" sz="1400" dirty="0"/>
              <a:t>AI </a:t>
            </a:r>
            <a:r>
              <a:rPr lang="ko-KR" altLang="en-US" sz="1400" dirty="0"/>
              <a:t>기반의 차선 인식 시스템을 개발함</a:t>
            </a:r>
            <a:r>
              <a:rPr lang="en-US" altLang="ko-KR" sz="1400" dirty="0"/>
              <a:t>.</a:t>
            </a:r>
          </a:p>
          <a:p>
            <a:r>
              <a:rPr lang="en-US" altLang="ko-KR" sz="1400" dirty="0"/>
              <a:t>* </a:t>
            </a:r>
            <a:r>
              <a:rPr lang="ko-KR" altLang="en-US" sz="1400" dirty="0"/>
              <a:t>해당 연구는 </a:t>
            </a:r>
            <a:r>
              <a:rPr lang="ko-KR" altLang="en-US" sz="1400" dirty="0" err="1"/>
              <a:t>한국폴리텍</a:t>
            </a:r>
            <a:r>
              <a:rPr lang="en-US" altLang="ko-KR" sz="1400" dirty="0"/>
              <a:t>5</a:t>
            </a:r>
            <a:r>
              <a:rPr lang="ko-KR" altLang="en-US" sz="1400" dirty="0"/>
              <a:t>대학 </a:t>
            </a:r>
            <a:r>
              <a:rPr lang="en-US" altLang="ko-KR" sz="1400" dirty="0"/>
              <a:t>AI</a:t>
            </a:r>
            <a:r>
              <a:rPr lang="ko-KR" altLang="en-US" sz="1400" dirty="0"/>
              <a:t>융합과 </a:t>
            </a:r>
            <a:r>
              <a:rPr lang="en-US" altLang="ko-KR" sz="1400" dirty="0"/>
              <a:t>***</a:t>
            </a:r>
            <a:r>
              <a:rPr lang="ko-KR" altLang="en-US" sz="1400" dirty="0"/>
              <a:t>교수님과 공동 진행한 연구로 </a:t>
            </a:r>
            <a:r>
              <a:rPr lang="ko-KR" altLang="en-US" sz="1400" dirty="0" err="1"/>
              <a:t>한국폴리텍</a:t>
            </a:r>
            <a:r>
              <a:rPr lang="en-US" altLang="ko-KR" sz="1400" dirty="0"/>
              <a:t>5</a:t>
            </a:r>
            <a:r>
              <a:rPr lang="ko-KR" altLang="en-US" sz="1400" dirty="0"/>
              <a:t>대학 광주캠퍼스 </a:t>
            </a:r>
            <a:r>
              <a:rPr lang="en-US" altLang="ko-KR" sz="1400" dirty="0"/>
              <a:t>AI</a:t>
            </a:r>
            <a:r>
              <a:rPr lang="ko-KR" altLang="en-US" sz="1400" dirty="0"/>
              <a:t>융합과 실습동에서 </a:t>
            </a:r>
            <a:br>
              <a:rPr lang="en-US" altLang="ko-KR" sz="1400" dirty="0"/>
            </a:br>
            <a:r>
              <a:rPr lang="en-US" altLang="ko-KR" sz="1400" dirty="0"/>
              <a:t>  </a:t>
            </a:r>
            <a:r>
              <a:rPr lang="ko-KR" altLang="en-US" sz="1400" dirty="0"/>
              <a:t>구현해서 돌려봤음</a:t>
            </a:r>
            <a:r>
              <a:rPr lang="en-US" altLang="ko-KR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73123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DAA79-9DEF-04A2-E8B9-400D81721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EDF165-66D6-87F8-135C-54309B462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8. </a:t>
            </a:r>
            <a:r>
              <a:rPr lang="ko-KR" altLang="en-US" dirty="0"/>
              <a:t>고용노동부 </a:t>
            </a:r>
            <a:r>
              <a:rPr lang="en-US" altLang="ko-KR" dirty="0"/>
              <a:t>– </a:t>
            </a:r>
            <a:r>
              <a:rPr lang="ko-KR" altLang="en-US" dirty="0"/>
              <a:t>직업훈련교사 </a:t>
            </a:r>
            <a:r>
              <a:rPr lang="en-US" altLang="ko-KR" dirty="0"/>
              <a:t>3</a:t>
            </a:r>
            <a:r>
              <a:rPr lang="ko-KR" altLang="en-US" dirty="0"/>
              <a:t>급 정보기술운용관리 </a:t>
            </a:r>
            <a:r>
              <a:rPr lang="en-US" altLang="ko-KR" dirty="0"/>
              <a:t>/ </a:t>
            </a:r>
            <a:r>
              <a:rPr lang="ko-KR" altLang="en-US" dirty="0"/>
              <a:t>신규 연수과정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4071C69-55C7-C681-BE8A-3FAC37A82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92FB5B9-0CBD-F3ED-4C73-2EAE49167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22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84FFB4-6AC4-8C30-AAF6-202F0CAB824F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모집 공고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E11BED-89DC-3D2B-4ECC-7AD02F0C030D}"/>
              </a:ext>
            </a:extLst>
          </p:cNvPr>
          <p:cNvSpPr txBox="1"/>
          <p:nvPr/>
        </p:nvSpPr>
        <p:spPr>
          <a:xfrm>
            <a:off x="838200" y="1374107"/>
            <a:ext cx="2981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기수</a:t>
            </a:r>
            <a:r>
              <a:rPr lang="en-US" altLang="ko-KR" sz="1400" dirty="0"/>
              <a:t>: 2023</a:t>
            </a:r>
            <a:r>
              <a:rPr lang="ko-KR" altLang="en-US" sz="1400" dirty="0"/>
              <a:t>년 </a:t>
            </a:r>
            <a:r>
              <a:rPr lang="en-US" altLang="ko-KR" sz="1400" dirty="0"/>
              <a:t>8</a:t>
            </a:r>
            <a:r>
              <a:rPr lang="ko-KR" altLang="en-US" sz="1400" dirty="0"/>
              <a:t>월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9C7616-49AA-A559-D6E1-9F1E58137C39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자격 </a:t>
            </a:r>
            <a:r>
              <a:rPr lang="ko-KR" altLang="en-US" sz="1400" b="1" dirty="0" err="1"/>
              <a:t>연수비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69AF54-20AF-2F12-9622-26370AB5F8F5}"/>
              </a:ext>
            </a:extLst>
          </p:cNvPr>
          <p:cNvSpPr txBox="1"/>
          <p:nvPr/>
        </p:nvSpPr>
        <p:spPr>
          <a:xfrm>
            <a:off x="838200" y="2057334"/>
            <a:ext cx="2981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있음</a:t>
            </a:r>
            <a:endParaRPr lang="en-US" altLang="ko-KR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47AAFA-3533-2986-F680-F5572EF39973}"/>
              </a:ext>
            </a:extLst>
          </p:cNvPr>
          <p:cNvSpPr txBox="1"/>
          <p:nvPr/>
        </p:nvSpPr>
        <p:spPr>
          <a:xfrm>
            <a:off x="838200" y="251763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교육 기간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344ABD-E928-B1E0-6C55-5A3DB97860AE}"/>
              </a:ext>
            </a:extLst>
          </p:cNvPr>
          <p:cNvSpPr txBox="1"/>
          <p:nvPr/>
        </p:nvSpPr>
        <p:spPr>
          <a:xfrm>
            <a:off x="838200" y="2789765"/>
            <a:ext cx="2981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2023. 9~2023. 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3130A7-E396-CB1D-9221-1CAC97919E36}"/>
              </a:ext>
            </a:extLst>
          </p:cNvPr>
          <p:cNvSpPr txBox="1"/>
          <p:nvPr/>
        </p:nvSpPr>
        <p:spPr>
          <a:xfrm>
            <a:off x="838200" y="3250070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자격 평가 시험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BAB76B-6D14-DC49-016C-015D32C1C552}"/>
              </a:ext>
            </a:extLst>
          </p:cNvPr>
          <p:cNvSpPr txBox="1"/>
          <p:nvPr/>
        </p:nvSpPr>
        <p:spPr>
          <a:xfrm>
            <a:off x="838200" y="3522196"/>
            <a:ext cx="2981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2023. 12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4B4D8C-DCD2-D7BD-4379-97A4EFF8B070}"/>
              </a:ext>
            </a:extLst>
          </p:cNvPr>
          <p:cNvSpPr txBox="1"/>
          <p:nvPr/>
        </p:nvSpPr>
        <p:spPr>
          <a:xfrm>
            <a:off x="838200" y="3982501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최종 고용노동부 승인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9AF074-F234-67FF-B5BA-764579BB648F}"/>
              </a:ext>
            </a:extLst>
          </p:cNvPr>
          <p:cNvSpPr txBox="1"/>
          <p:nvPr/>
        </p:nvSpPr>
        <p:spPr>
          <a:xfrm>
            <a:off x="838200" y="4254627"/>
            <a:ext cx="2981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2024. 1 (</a:t>
            </a:r>
            <a:r>
              <a:rPr lang="ko-KR" altLang="en-US" sz="1400" dirty="0"/>
              <a:t>직업훈련교사 </a:t>
            </a:r>
            <a:r>
              <a:rPr lang="en-US" altLang="ko-KR" sz="1400" dirty="0"/>
              <a:t>3</a:t>
            </a:r>
            <a:r>
              <a:rPr lang="ko-KR" altLang="en-US" sz="1400" dirty="0"/>
              <a:t>급 발급</a:t>
            </a:r>
            <a:r>
              <a:rPr lang="en-US" altLang="ko-KR" sz="1400" dirty="0"/>
              <a:t>)</a:t>
            </a: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3F85EC44-A120-41F5-E13C-C5111AF96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930" y="1056358"/>
            <a:ext cx="7639869" cy="403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429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D0375-994A-94E9-133E-652A34D5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A0F084-64C2-6767-FA66-5E9CB84B4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9. </a:t>
            </a:r>
            <a:r>
              <a:rPr lang="ko-KR" altLang="en-US" dirty="0" err="1"/>
              <a:t>아두이노</a:t>
            </a:r>
            <a:r>
              <a:rPr lang="ko-KR" altLang="en-US" dirty="0"/>
              <a:t> 물고기 </a:t>
            </a:r>
            <a:r>
              <a:rPr lang="ko-KR" altLang="en-US" dirty="0" err="1"/>
              <a:t>구피</a:t>
            </a:r>
            <a:r>
              <a:rPr lang="ko-KR" altLang="en-US" dirty="0"/>
              <a:t> 먹이주기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E06F4F8-9AE7-7A2C-B5AD-D1719F171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AC05366E-A9BA-822E-56DA-5FE28BE3E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23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603F9F-5590-EBD7-8F74-2965AED384FF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36879-E46F-DFC0-66C2-1A16DD631876}"/>
              </a:ext>
            </a:extLst>
          </p:cNvPr>
          <p:cNvSpPr txBox="1"/>
          <p:nvPr/>
        </p:nvSpPr>
        <p:spPr>
          <a:xfrm>
            <a:off x="838200" y="1374107"/>
            <a:ext cx="8115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8720</a:t>
            </a:r>
            <a:r>
              <a:rPr lang="ko-KR" altLang="en-US" sz="1400" dirty="0"/>
              <a:t>호 </a:t>
            </a:r>
            <a:r>
              <a:rPr lang="en-US" altLang="ko-KR" sz="1400" dirty="0"/>
              <a:t>- </a:t>
            </a:r>
            <a:r>
              <a:rPr lang="ko-KR" altLang="en-US" sz="1400" dirty="0" err="1"/>
              <a:t>아두이노를</a:t>
            </a:r>
            <a:r>
              <a:rPr lang="ko-KR" altLang="en-US" sz="1400" dirty="0"/>
              <a:t> 활용한 물고기 </a:t>
            </a:r>
            <a:r>
              <a:rPr lang="ko-KR" altLang="en-US" sz="1400" dirty="0" err="1"/>
              <a:t>구피</a:t>
            </a:r>
            <a:r>
              <a:rPr lang="ko-KR" altLang="en-US" sz="1400" dirty="0"/>
              <a:t> 원격으로 먹이주기 프로젝트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E47F3E-66E4-3D86-01E4-5480988A33B1}"/>
              </a:ext>
            </a:extLst>
          </p:cNvPr>
          <p:cNvSpPr txBox="1"/>
          <p:nvPr/>
        </p:nvSpPr>
        <p:spPr>
          <a:xfrm>
            <a:off x="838200" y="175381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재료비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AC4EF8-6F08-9BE2-AEDB-F0C1DA61B7B6}"/>
              </a:ext>
            </a:extLst>
          </p:cNvPr>
          <p:cNvSpPr txBox="1"/>
          <p:nvPr/>
        </p:nvSpPr>
        <p:spPr>
          <a:xfrm>
            <a:off x="838200" y="2038284"/>
            <a:ext cx="8115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없음</a:t>
            </a:r>
            <a:endParaRPr lang="en-US" altLang="ko-KR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0C8072-9B79-725A-79A2-EEB02C6C2934}"/>
              </a:ext>
            </a:extLst>
          </p:cNvPr>
          <p:cNvSpPr txBox="1"/>
          <p:nvPr/>
        </p:nvSpPr>
        <p:spPr>
          <a:xfrm>
            <a:off x="838200" y="240333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513AA2-3F99-C8F1-EB67-E542FEB34B50}"/>
              </a:ext>
            </a:extLst>
          </p:cNvPr>
          <p:cNvSpPr txBox="1"/>
          <p:nvPr/>
        </p:nvSpPr>
        <p:spPr>
          <a:xfrm>
            <a:off x="838200" y="2675465"/>
            <a:ext cx="8115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2024. 7~2024. 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7D0179-8862-6B5B-7FAB-47CB4CFD38E3}"/>
              </a:ext>
            </a:extLst>
          </p:cNvPr>
          <p:cNvSpPr txBox="1"/>
          <p:nvPr/>
        </p:nvSpPr>
        <p:spPr>
          <a:xfrm>
            <a:off x="838200" y="304289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결과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4AF9CA-E544-7C8F-E6BF-5B2FD68344CD}"/>
              </a:ext>
            </a:extLst>
          </p:cNvPr>
          <p:cNvSpPr txBox="1"/>
          <p:nvPr/>
        </p:nvSpPr>
        <p:spPr>
          <a:xfrm>
            <a:off x="838200" y="3315018"/>
            <a:ext cx="81153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먹이주는 횟수 및 연구실 방문 횟수를 대폭 줄였음</a:t>
            </a:r>
            <a:r>
              <a:rPr lang="en-US" altLang="ko-KR" sz="1400" dirty="0"/>
              <a:t>.</a:t>
            </a:r>
          </a:p>
          <a:p>
            <a:r>
              <a:rPr lang="en-US" altLang="ko-KR" sz="1400" dirty="0"/>
              <a:t>* </a:t>
            </a:r>
            <a:r>
              <a:rPr lang="ko-KR" altLang="en-US" sz="1400" dirty="0"/>
              <a:t>원격지에서 화면으로 모니터링 하고 시리얼 명령어로 </a:t>
            </a:r>
            <a:r>
              <a:rPr lang="ko-KR" altLang="en-US" sz="1400" dirty="0" err="1"/>
              <a:t>서보모터를</a:t>
            </a:r>
            <a:r>
              <a:rPr lang="ko-KR" altLang="en-US" sz="1400" dirty="0"/>
              <a:t> 제어하여 먹이를 제공하였음</a:t>
            </a:r>
            <a:r>
              <a:rPr lang="en-US" altLang="ko-KR" sz="1400" dirty="0"/>
              <a:t>. </a:t>
            </a:r>
          </a:p>
          <a:p>
            <a:r>
              <a:rPr lang="en-US" altLang="ko-KR" sz="1400" dirty="0"/>
              <a:t>* </a:t>
            </a:r>
            <a:r>
              <a:rPr lang="ko-KR" altLang="en-US" sz="1400" dirty="0" err="1"/>
              <a:t>구피가</a:t>
            </a:r>
            <a:r>
              <a:rPr lang="ko-KR" altLang="en-US" sz="1400" dirty="0"/>
              <a:t> </a:t>
            </a:r>
            <a:r>
              <a:rPr lang="ko-KR" altLang="en-US" sz="1400" dirty="0" err="1"/>
              <a:t>구피를</a:t>
            </a:r>
            <a:r>
              <a:rPr lang="ko-KR" altLang="en-US" sz="1400" dirty="0"/>
              <a:t> 잡아먹어서 전원 사망</a:t>
            </a:r>
            <a:r>
              <a:rPr lang="en-US" altLang="ko-KR" sz="140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2BB95D-A479-248D-4D95-31F6E30B5FC5}"/>
              </a:ext>
            </a:extLst>
          </p:cNvPr>
          <p:cNvSpPr txBox="1"/>
          <p:nvPr/>
        </p:nvSpPr>
        <p:spPr>
          <a:xfrm>
            <a:off x="838200" y="4099534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사후 처리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AD68FF-D94B-654E-57CF-7E8803406965}"/>
              </a:ext>
            </a:extLst>
          </p:cNvPr>
          <p:cNvSpPr txBox="1"/>
          <p:nvPr/>
        </p:nvSpPr>
        <p:spPr>
          <a:xfrm>
            <a:off x="838200" y="4371660"/>
            <a:ext cx="8115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물고기 사체는 변기 물로 내려 보내고</a:t>
            </a:r>
            <a:r>
              <a:rPr lang="en-US" altLang="ko-KR" sz="1400" dirty="0"/>
              <a:t>, </a:t>
            </a:r>
            <a:r>
              <a:rPr lang="ko-KR" altLang="en-US" sz="1400" dirty="0"/>
              <a:t>어항은 청소해서 반납하였음</a:t>
            </a:r>
            <a:r>
              <a:rPr lang="en-US" altLang="ko-KR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6563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4A942-492F-7039-4540-858FD931D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234D65-89F3-5DFE-8FD7-406F8D95B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9. </a:t>
            </a:r>
            <a:r>
              <a:rPr lang="ko-KR" altLang="en-US" dirty="0" err="1"/>
              <a:t>아두이노</a:t>
            </a:r>
            <a:r>
              <a:rPr lang="ko-KR" altLang="en-US" dirty="0"/>
              <a:t> 물고기 </a:t>
            </a:r>
            <a:r>
              <a:rPr lang="ko-KR" altLang="en-US" dirty="0" err="1"/>
              <a:t>구피</a:t>
            </a:r>
            <a:r>
              <a:rPr lang="ko-KR" altLang="en-US" dirty="0"/>
              <a:t> 먹이주기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A0EF330-D2E8-E007-0164-07C99D98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A7CA95FF-3FD4-A252-B4E1-CB0366955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24</a:t>
            </a:fld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504BC2B-FF08-D6BB-A155-D7CD1E123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67" y="1387370"/>
            <a:ext cx="5991978" cy="444293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8B2FC304-9BF4-1097-60EC-91768EC47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980" y="2273296"/>
            <a:ext cx="5646407" cy="3557008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:a16="http://schemas.microsoft.com/office/drawing/2014/main" id="{DDA13E1B-4764-0341-8737-184B767D89CF}"/>
              </a:ext>
            </a:extLst>
          </p:cNvPr>
          <p:cNvSpPr/>
          <p:nvPr/>
        </p:nvSpPr>
        <p:spPr>
          <a:xfrm>
            <a:off x="2669308" y="3251200"/>
            <a:ext cx="1022927" cy="8497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2D0A1217-7A23-3B9F-5677-23F88622B743}"/>
              </a:ext>
            </a:extLst>
          </p:cNvPr>
          <p:cNvSpPr/>
          <p:nvPr/>
        </p:nvSpPr>
        <p:spPr>
          <a:xfrm>
            <a:off x="9107054" y="3626927"/>
            <a:ext cx="1022927" cy="8497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30558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B20D1-1A72-B9A7-2492-3E3349A17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4CB1CE-F22A-CA50-1695-33E8EA7A9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10. </a:t>
            </a:r>
            <a:r>
              <a:rPr lang="ko-KR" altLang="en-US" dirty="0"/>
              <a:t>셀프 네트워크 공사 및 </a:t>
            </a:r>
            <a:r>
              <a:rPr lang="ko-KR" altLang="en-US" dirty="0" err="1"/>
              <a:t>몰딩</a:t>
            </a:r>
            <a:r>
              <a:rPr lang="ko-KR" altLang="en-US" dirty="0"/>
              <a:t> 작업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68F488D-4249-D260-F47E-442873C8B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04E50037-69ED-F0B1-2CB9-4C0D3C4E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25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4E5E1-BC2B-7C12-AE45-C472E1807F73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0377F4-2E12-F030-279D-B41FAFE5665B}"/>
              </a:ext>
            </a:extLst>
          </p:cNvPr>
          <p:cNvSpPr txBox="1"/>
          <p:nvPr/>
        </p:nvSpPr>
        <p:spPr>
          <a:xfrm>
            <a:off x="838200" y="1374107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8720</a:t>
            </a:r>
            <a:r>
              <a:rPr lang="ko-KR" altLang="en-US" sz="1400" dirty="0"/>
              <a:t>호 </a:t>
            </a:r>
            <a:r>
              <a:rPr lang="en-US" altLang="ko-KR" sz="1400" dirty="0"/>
              <a:t>– </a:t>
            </a:r>
            <a:r>
              <a:rPr lang="ko-KR" altLang="en-US" sz="1400" dirty="0" err="1"/>
              <a:t>몰딩</a:t>
            </a:r>
            <a:r>
              <a:rPr lang="ko-KR" altLang="en-US" sz="1400" dirty="0"/>
              <a:t> 작업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A535B6-75E4-3599-5935-B66E40EE22BA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재료비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C6B04A-B5CD-C85D-9979-759A409FAD6D}"/>
              </a:ext>
            </a:extLst>
          </p:cNvPr>
          <p:cNvSpPr txBox="1"/>
          <p:nvPr/>
        </p:nvSpPr>
        <p:spPr>
          <a:xfrm>
            <a:off x="838200" y="2057334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후원</a:t>
            </a:r>
            <a:r>
              <a:rPr lang="en-US" altLang="ko-KR" sz="1400" dirty="0"/>
              <a:t>: </a:t>
            </a:r>
            <a:r>
              <a:rPr lang="ko-KR" altLang="en-US" sz="1400" dirty="0"/>
              <a:t>없음</a:t>
            </a:r>
            <a:r>
              <a:rPr lang="en-US" altLang="ko-KR" sz="1400" dirty="0"/>
              <a:t>(</a:t>
            </a:r>
            <a:r>
              <a:rPr lang="ko-KR" altLang="en-US" sz="1400" dirty="0"/>
              <a:t>본인 개인 자금으로 구매</a:t>
            </a:r>
            <a:r>
              <a:rPr lang="en-US" altLang="ko-KR" sz="1400" dirty="0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A1AFFA-2E94-FA53-15B6-38FCE9B84881}"/>
              </a:ext>
            </a:extLst>
          </p:cNvPr>
          <p:cNvSpPr txBox="1"/>
          <p:nvPr/>
        </p:nvSpPr>
        <p:spPr>
          <a:xfrm>
            <a:off x="838200" y="2517639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F386D4-FCBD-8C99-C1E8-CBA8626B11D4}"/>
              </a:ext>
            </a:extLst>
          </p:cNvPr>
          <p:cNvSpPr txBox="1"/>
          <p:nvPr/>
        </p:nvSpPr>
        <p:spPr>
          <a:xfrm>
            <a:off x="838200" y="2789765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2024. 7~2024. 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BBEF97-18B2-8618-BC75-A16C2AC99DEA}"/>
              </a:ext>
            </a:extLst>
          </p:cNvPr>
          <p:cNvSpPr txBox="1"/>
          <p:nvPr/>
        </p:nvSpPr>
        <p:spPr>
          <a:xfrm>
            <a:off x="838200" y="3250070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결과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4EBC49-E662-3C8C-DD13-9F7B3CE49454}"/>
              </a:ext>
            </a:extLst>
          </p:cNvPr>
          <p:cNvSpPr txBox="1"/>
          <p:nvPr/>
        </p:nvSpPr>
        <p:spPr>
          <a:xfrm>
            <a:off x="838200" y="3522196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 err="1"/>
              <a:t>머신비전</a:t>
            </a:r>
            <a:r>
              <a:rPr lang="ko-KR" altLang="en-US" sz="1400" dirty="0"/>
              <a:t> 임대 장비에 인터넷을 연결하기 위해 네트워크 회선 및 </a:t>
            </a:r>
            <a:r>
              <a:rPr lang="ko-KR" altLang="en-US" sz="1400" dirty="0" err="1"/>
              <a:t>몰딩</a:t>
            </a:r>
            <a:r>
              <a:rPr lang="ko-KR" altLang="en-US" sz="1400" dirty="0"/>
              <a:t> 작업을 </a:t>
            </a:r>
            <a:r>
              <a:rPr lang="ko-KR" altLang="en-US" sz="1400" dirty="0" err="1"/>
              <a:t>직접하였음</a:t>
            </a:r>
            <a:r>
              <a:rPr lang="en-US" altLang="ko-KR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08722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AF436-5CC8-0983-BEA2-42719B95C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3BD998-0448-FCEB-57F2-923077E91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10. </a:t>
            </a:r>
            <a:r>
              <a:rPr lang="ko-KR" altLang="en-US" dirty="0"/>
              <a:t>셀프 네트워크 공사 및 </a:t>
            </a:r>
            <a:r>
              <a:rPr lang="ko-KR" altLang="en-US" dirty="0" err="1"/>
              <a:t>몰딩</a:t>
            </a:r>
            <a:r>
              <a:rPr lang="ko-KR" altLang="en-US" dirty="0"/>
              <a:t> 작업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8CE8381-BD97-6B78-995E-FBBFD257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B3C9221C-36EC-8D7C-E0BA-F0B8A1AE5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26</a:t>
            </a:fld>
            <a:endParaRPr lang="ko-KR" altLang="en-US"/>
          </a:p>
        </p:txBody>
      </p:sp>
      <p:pic>
        <p:nvPicPr>
          <p:cNvPr id="4" name="그림 3" descr="공구, 우드, 합판, 목공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7604429-8CBB-7DFA-53CD-9E3390B5C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7921" y="1599189"/>
            <a:ext cx="4170218" cy="3127664"/>
          </a:xfrm>
          <a:prstGeom prst="rect">
            <a:avLst/>
          </a:prstGeom>
        </p:spPr>
      </p:pic>
      <p:pic>
        <p:nvPicPr>
          <p:cNvPr id="9" name="그림 8" descr="텍스트, 영수증, 실내, 골판지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CA16DE1-4A9B-48B1-FBFF-E2C12CB24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1028" y="1165009"/>
            <a:ext cx="4269943" cy="4095750"/>
          </a:xfrm>
          <a:prstGeom prst="rect">
            <a:avLst/>
          </a:prstGeom>
        </p:spPr>
      </p:pic>
      <p:pic>
        <p:nvPicPr>
          <p:cNvPr id="14" name="그림 13" descr="지상, 야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C74BD28-D8F0-E8A0-C74E-E580D65FE8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25586" y="1677464"/>
            <a:ext cx="4796415" cy="3597311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792C2A85-131E-5AD0-88A5-0A519F7F2389}"/>
              </a:ext>
            </a:extLst>
          </p:cNvPr>
          <p:cNvSpPr/>
          <p:nvPr/>
        </p:nvSpPr>
        <p:spPr>
          <a:xfrm>
            <a:off x="1958109" y="1708727"/>
            <a:ext cx="1080655" cy="9975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691C633A-8BE0-CEAF-D90A-E9CD2DCA12BD}"/>
              </a:ext>
            </a:extLst>
          </p:cNvPr>
          <p:cNvSpPr/>
          <p:nvPr/>
        </p:nvSpPr>
        <p:spPr>
          <a:xfrm>
            <a:off x="6613524" y="3863910"/>
            <a:ext cx="1080655" cy="9975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60A3037-7937-1E11-5D1A-4C5E34963FF8}"/>
              </a:ext>
            </a:extLst>
          </p:cNvPr>
          <p:cNvSpPr/>
          <p:nvPr/>
        </p:nvSpPr>
        <p:spPr>
          <a:xfrm>
            <a:off x="9441872" y="4516582"/>
            <a:ext cx="1080655" cy="9975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D77B9F08-0636-9DA1-02C7-55C95AE720CB}"/>
              </a:ext>
            </a:extLst>
          </p:cNvPr>
          <p:cNvSpPr/>
          <p:nvPr/>
        </p:nvSpPr>
        <p:spPr>
          <a:xfrm>
            <a:off x="9583465" y="2558472"/>
            <a:ext cx="1080655" cy="9975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12A19D-937C-8AD3-7F65-86715A9914AF}"/>
              </a:ext>
            </a:extLst>
          </p:cNvPr>
          <p:cNvSpPr txBox="1"/>
          <p:nvPr/>
        </p:nvSpPr>
        <p:spPr>
          <a:xfrm>
            <a:off x="838200" y="5541858"/>
            <a:ext cx="7305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네트워크 회선을 설치하기 위해 혼자서 </a:t>
            </a:r>
            <a:r>
              <a:rPr lang="ko-KR" altLang="en-US" sz="1400" dirty="0" err="1"/>
              <a:t>몰딩</a:t>
            </a:r>
            <a:r>
              <a:rPr lang="ko-KR" altLang="en-US" sz="1400" dirty="0"/>
              <a:t> 작업하였음</a:t>
            </a:r>
            <a:r>
              <a:rPr lang="en-US" altLang="ko-KR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3868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D54D3-6557-D8D4-2AC6-BCD6E87BE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F662FD-E3D4-97B8-427F-406151497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11. OpenCV</a:t>
            </a:r>
            <a:r>
              <a:rPr lang="ko-KR" altLang="en-US" dirty="0"/>
              <a:t>와 근골격계 움직임 추적 연구 </a:t>
            </a:r>
            <a:r>
              <a:rPr lang="en-US" altLang="ko-KR" dirty="0"/>
              <a:t>– </a:t>
            </a:r>
            <a:r>
              <a:rPr lang="en-US" altLang="ko-KR" dirty="0" err="1"/>
              <a:t>MediaPipe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87C45D4-F444-BCDC-462A-F90621FB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327F3C30-8E91-1CF1-6048-7BC19F45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27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4578E-561B-C4B2-E618-FD57DC2D3C33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AB22EE-8430-7732-B158-EC9B7BE2988F}"/>
              </a:ext>
            </a:extLst>
          </p:cNvPr>
          <p:cNvSpPr txBox="1"/>
          <p:nvPr/>
        </p:nvSpPr>
        <p:spPr>
          <a:xfrm>
            <a:off x="838200" y="1372688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MediaPipe</a:t>
            </a:r>
            <a:r>
              <a:rPr lang="en-US" altLang="ko-KR" sz="1400" dirty="0"/>
              <a:t> </a:t>
            </a:r>
            <a:r>
              <a:rPr lang="ko-KR" altLang="en-US" sz="1400" dirty="0"/>
              <a:t>연구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BF211D-E1A6-39A4-71BB-60B07199A123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재료비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37E49F-69C9-CD7C-82C8-6490E55685C2}"/>
              </a:ext>
            </a:extLst>
          </p:cNvPr>
          <p:cNvSpPr txBox="1"/>
          <p:nvPr/>
        </p:nvSpPr>
        <p:spPr>
          <a:xfrm>
            <a:off x="838200" y="2057334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후원</a:t>
            </a:r>
            <a:r>
              <a:rPr lang="en-US" altLang="ko-KR" sz="1400" dirty="0"/>
              <a:t>: </a:t>
            </a:r>
            <a:r>
              <a:rPr lang="ko-KR" altLang="en-US" sz="1400" dirty="0"/>
              <a:t>없음</a:t>
            </a:r>
            <a:r>
              <a:rPr lang="en-US" altLang="ko-KR" sz="1400" dirty="0"/>
              <a:t>(</a:t>
            </a:r>
            <a:r>
              <a:rPr lang="ko-KR" altLang="en-US" sz="1400" dirty="0"/>
              <a:t>본인 개인 자금으로 구매</a:t>
            </a:r>
            <a:r>
              <a:rPr lang="en-US" altLang="ko-KR" sz="1400" dirty="0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07DCF-CD82-D482-EAF1-D5B0D30CEC01}"/>
              </a:ext>
            </a:extLst>
          </p:cNvPr>
          <p:cNvSpPr txBox="1"/>
          <p:nvPr/>
        </p:nvSpPr>
        <p:spPr>
          <a:xfrm>
            <a:off x="838200" y="241153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72185C-DC5B-A064-B998-989E2749513B}"/>
              </a:ext>
            </a:extLst>
          </p:cNvPr>
          <p:cNvSpPr txBox="1"/>
          <p:nvPr/>
        </p:nvSpPr>
        <p:spPr>
          <a:xfrm>
            <a:off x="838200" y="2683661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2024. 7~2024. 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99048B-9A09-1B2D-D12B-0803626AE34D}"/>
              </a:ext>
            </a:extLst>
          </p:cNvPr>
          <p:cNvSpPr txBox="1"/>
          <p:nvPr/>
        </p:nvSpPr>
        <p:spPr>
          <a:xfrm>
            <a:off x="838200" y="303786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결과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C81DA3-92D6-E0D0-E8E5-40F48E47134D}"/>
              </a:ext>
            </a:extLst>
          </p:cNvPr>
          <p:cNvSpPr txBox="1"/>
          <p:nvPr/>
        </p:nvSpPr>
        <p:spPr>
          <a:xfrm>
            <a:off x="838200" y="3309988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카메라를 통해서 근골격계의 움직임을 </a:t>
            </a:r>
            <a:r>
              <a:rPr lang="en-US" altLang="ko-KR" sz="1400" dirty="0"/>
              <a:t>OpenCV</a:t>
            </a:r>
            <a:r>
              <a:rPr lang="ko-KR" altLang="en-US" sz="1400" dirty="0"/>
              <a:t>와 </a:t>
            </a:r>
            <a:r>
              <a:rPr lang="en-US" altLang="ko-KR" sz="1400" dirty="0" err="1"/>
              <a:t>MediaPipe</a:t>
            </a:r>
            <a:r>
              <a:rPr lang="ko-KR" altLang="en-US" sz="1400" dirty="0"/>
              <a:t>를 통해서 추적하는 알고리즘을 구현하였음</a:t>
            </a:r>
            <a:r>
              <a:rPr lang="en-US" altLang="ko-KR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02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A2AE7-B418-F693-742E-5B1BC48C9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D7C948-5C9F-3439-3EFA-97FE02B3A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11. OpenCV</a:t>
            </a:r>
            <a:r>
              <a:rPr lang="ko-KR" altLang="en-US" dirty="0"/>
              <a:t>와 근골격계 움직임 추적 연구 </a:t>
            </a:r>
            <a:r>
              <a:rPr lang="en-US" altLang="ko-KR" dirty="0"/>
              <a:t>– </a:t>
            </a:r>
            <a:r>
              <a:rPr lang="en-US" altLang="ko-KR" dirty="0" err="1"/>
              <a:t>MediaPipe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F7E7F12-7C97-EE41-3A6D-C483B17FF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407A3C7F-78B7-F028-7923-4C4CF02E1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28</a:t>
            </a:fld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A9F065-7F03-8CD9-B241-83CCD4CE5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86" y="1159730"/>
            <a:ext cx="6320870" cy="4746923"/>
          </a:xfrm>
          <a:prstGeom prst="rect">
            <a:avLst/>
          </a:prstGeom>
        </p:spPr>
      </p:pic>
      <p:sp>
        <p:nvSpPr>
          <p:cNvPr id="6" name="타원 5">
            <a:extLst>
              <a:ext uri="{FF2B5EF4-FFF2-40B4-BE49-F238E27FC236}">
                <a16:creationId xmlns:a16="http://schemas.microsoft.com/office/drawing/2014/main" id="{CB21B145-1437-34AC-36BB-26850960F3BE}"/>
              </a:ext>
            </a:extLst>
          </p:cNvPr>
          <p:cNvSpPr/>
          <p:nvPr/>
        </p:nvSpPr>
        <p:spPr>
          <a:xfrm>
            <a:off x="2413000" y="3429000"/>
            <a:ext cx="598055" cy="7112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ADE6F84-2DD6-3869-015A-7F483B215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129" y="1159730"/>
            <a:ext cx="5055085" cy="4746923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439A48A4-59E1-9958-868C-E803DA3AEDEC}"/>
              </a:ext>
            </a:extLst>
          </p:cNvPr>
          <p:cNvSpPr/>
          <p:nvPr/>
        </p:nvSpPr>
        <p:spPr>
          <a:xfrm>
            <a:off x="7600374" y="3073399"/>
            <a:ext cx="1275771" cy="10668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21F293-5B53-5F62-0D11-B97AB9737ECB}"/>
              </a:ext>
            </a:extLst>
          </p:cNvPr>
          <p:cNvSpPr txBox="1"/>
          <p:nvPr/>
        </p:nvSpPr>
        <p:spPr>
          <a:xfrm>
            <a:off x="542636" y="5977613"/>
            <a:ext cx="7305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OpenCV</a:t>
            </a:r>
            <a:r>
              <a:rPr lang="ko-KR" altLang="en-US" sz="1400" dirty="0"/>
              <a:t>와 </a:t>
            </a:r>
            <a:r>
              <a:rPr lang="en-US" altLang="ko-KR" sz="1400" dirty="0" err="1"/>
              <a:t>MediaPipe</a:t>
            </a:r>
            <a:r>
              <a:rPr lang="ko-KR" altLang="en-US" sz="1400" dirty="0"/>
              <a:t>를 연계하여 근골격계 움직임을 추적하는 알고리즘 구현 및 연구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8431005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45DCC-756D-B3B4-3E68-B4818511F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34ED5D-75F1-92EC-1001-92B73277B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11. OpenCV</a:t>
            </a:r>
            <a:r>
              <a:rPr lang="ko-KR" altLang="en-US" dirty="0"/>
              <a:t>와 근골격계 움직임 추적 연구 </a:t>
            </a:r>
            <a:r>
              <a:rPr lang="en-US" altLang="ko-KR" dirty="0"/>
              <a:t>– </a:t>
            </a:r>
            <a:r>
              <a:rPr lang="en-US" altLang="ko-KR" dirty="0" err="1"/>
              <a:t>MediaPipe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ACE125-414D-8B89-83FD-19E57F6CC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6D7B5657-BA03-2088-AC50-ADE5D176D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29</a:t>
            </a:fld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7836F9-8721-237B-A545-0814FE1D291B}"/>
              </a:ext>
            </a:extLst>
          </p:cNvPr>
          <p:cNvSpPr txBox="1"/>
          <p:nvPr/>
        </p:nvSpPr>
        <p:spPr>
          <a:xfrm>
            <a:off x="542636" y="5977613"/>
            <a:ext cx="7305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프로그램 개발 화면</a:t>
            </a:r>
            <a:r>
              <a:rPr lang="en-US" altLang="ko-KR" sz="1400" dirty="0"/>
              <a:t>(</a:t>
            </a:r>
            <a:r>
              <a:rPr lang="ko-KR" altLang="en-US" sz="1400" dirty="0"/>
              <a:t>일부</a:t>
            </a:r>
            <a:r>
              <a:rPr lang="en-US" altLang="ko-KR" sz="1400" dirty="0"/>
              <a:t>)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F61C901-EEF4-8523-150E-AD915BE5A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36" y="1219408"/>
            <a:ext cx="6527753" cy="468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789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1C63F-0401-E978-07CF-22EF0E1A6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A0D136-79D4-06D1-1F66-B62A867E6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프로필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BCE3D06-45F8-9BE0-2077-CFF5B57AD0F0}"/>
              </a:ext>
            </a:extLst>
          </p:cNvPr>
          <p:cNvSpPr/>
          <p:nvPr/>
        </p:nvSpPr>
        <p:spPr>
          <a:xfrm>
            <a:off x="3131126" y="817923"/>
            <a:ext cx="8589819" cy="54679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0609BE3-861F-1D91-349D-458FDF808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DCEF14A-FDAA-3B4B-D26B-13CA14B6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485686-0E2E-B7D8-126C-91DB3E3B01F8}"/>
              </a:ext>
            </a:extLst>
          </p:cNvPr>
          <p:cNvSpPr txBox="1"/>
          <p:nvPr/>
        </p:nvSpPr>
        <p:spPr>
          <a:xfrm>
            <a:off x="3322781" y="838113"/>
            <a:ext cx="161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Qualification</a:t>
            </a:r>
            <a:endParaRPr lang="ko-KR" altLang="en-US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52F2D0-8E46-EA5E-BF34-576C2F0566A5}"/>
              </a:ext>
            </a:extLst>
          </p:cNvPr>
          <p:cNvSpPr txBox="1"/>
          <p:nvPr/>
        </p:nvSpPr>
        <p:spPr>
          <a:xfrm>
            <a:off x="5172356" y="838113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2024. 1 </a:t>
            </a:r>
            <a:r>
              <a:rPr lang="ko-KR" altLang="en-US" sz="1400" dirty="0">
                <a:latin typeface="+mn-ea"/>
              </a:rPr>
              <a:t>직업훈련교사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정보기술</a:t>
            </a:r>
            <a:r>
              <a:rPr lang="en-US" altLang="ko-KR" sz="1400" dirty="0">
                <a:latin typeface="+mn-ea"/>
              </a:rPr>
              <a:t> </a:t>
            </a:r>
            <a:r>
              <a:rPr lang="ko-KR" altLang="en-US" sz="1400" dirty="0">
                <a:latin typeface="+mn-ea"/>
              </a:rPr>
              <a:t>운영</a:t>
            </a:r>
            <a:r>
              <a:rPr lang="en-US" altLang="ko-KR" sz="1400" dirty="0">
                <a:latin typeface="+mn-ea"/>
              </a:rPr>
              <a:t>,</a:t>
            </a:r>
            <a:r>
              <a:rPr lang="ko-KR" altLang="en-US" sz="1400" dirty="0">
                <a:latin typeface="+mn-ea"/>
              </a:rPr>
              <a:t>관리 </a:t>
            </a:r>
            <a:r>
              <a:rPr lang="en-US" altLang="ko-KR" sz="1400" dirty="0">
                <a:latin typeface="+mn-ea"/>
              </a:rPr>
              <a:t>3</a:t>
            </a:r>
            <a:r>
              <a:rPr lang="ko-KR" altLang="en-US" sz="1400" dirty="0">
                <a:latin typeface="+mn-ea"/>
              </a:rPr>
              <a:t>급</a:t>
            </a:r>
            <a:r>
              <a:rPr lang="en-US" altLang="ko-KR" sz="1400" dirty="0">
                <a:latin typeface="+mn-ea"/>
              </a:rPr>
              <a:t>) – </a:t>
            </a:r>
            <a:r>
              <a:rPr lang="ko-KR" altLang="en-US" sz="1400" dirty="0">
                <a:latin typeface="+mn-ea"/>
              </a:rPr>
              <a:t>고용노동부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전문자격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53FEF8-33D1-D023-DC96-104890F6B158}"/>
              </a:ext>
            </a:extLst>
          </p:cNvPr>
          <p:cNvSpPr txBox="1"/>
          <p:nvPr/>
        </p:nvSpPr>
        <p:spPr>
          <a:xfrm>
            <a:off x="5172356" y="1145890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2022. 12 </a:t>
            </a:r>
            <a:r>
              <a:rPr lang="ko-KR" altLang="en-US" sz="1400" dirty="0">
                <a:latin typeface="+mn-ea"/>
              </a:rPr>
              <a:t>웹디자인기능사 </a:t>
            </a:r>
            <a:r>
              <a:rPr lang="en-US" altLang="ko-KR" sz="1400" dirty="0">
                <a:latin typeface="+mn-ea"/>
              </a:rPr>
              <a:t>- </a:t>
            </a:r>
            <a:r>
              <a:rPr lang="ko-KR" altLang="en-US" sz="1400" dirty="0">
                <a:latin typeface="+mn-ea"/>
              </a:rPr>
              <a:t>한국산업인력공단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520FBB-640A-8F59-16EE-712E0CBF9921}"/>
              </a:ext>
            </a:extLst>
          </p:cNvPr>
          <p:cNvSpPr txBox="1"/>
          <p:nvPr/>
        </p:nvSpPr>
        <p:spPr>
          <a:xfrm>
            <a:off x="5172356" y="1453200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2014. 11 </a:t>
            </a:r>
            <a:r>
              <a:rPr lang="ko-KR" altLang="en-US" sz="1400" dirty="0">
                <a:latin typeface="+mn-ea"/>
              </a:rPr>
              <a:t>정보처리기사 </a:t>
            </a:r>
            <a:r>
              <a:rPr lang="en-US" altLang="ko-KR" sz="1400" dirty="0">
                <a:latin typeface="+mn-ea"/>
              </a:rPr>
              <a:t>- </a:t>
            </a:r>
            <a:r>
              <a:rPr lang="ko-KR" altLang="en-US" sz="1400" dirty="0">
                <a:latin typeface="+mn-ea"/>
              </a:rPr>
              <a:t>한국산업인력공단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52302A6-CE48-0962-CE5E-6D164CC46F67}"/>
              </a:ext>
            </a:extLst>
          </p:cNvPr>
          <p:cNvSpPr txBox="1"/>
          <p:nvPr/>
        </p:nvSpPr>
        <p:spPr>
          <a:xfrm>
            <a:off x="5172356" y="1760977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2009. 6 </a:t>
            </a:r>
            <a:r>
              <a:rPr lang="ko-KR" altLang="en-US" sz="1400" dirty="0">
                <a:latin typeface="+mn-ea"/>
              </a:rPr>
              <a:t>정보처리산업기사 </a:t>
            </a:r>
            <a:r>
              <a:rPr lang="en-US" altLang="ko-KR" sz="1400" dirty="0">
                <a:latin typeface="+mn-ea"/>
              </a:rPr>
              <a:t>- </a:t>
            </a:r>
            <a:r>
              <a:rPr lang="ko-KR" altLang="en-US" sz="1400" dirty="0">
                <a:latin typeface="+mn-ea"/>
              </a:rPr>
              <a:t>한국산업인력공단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FB13B7-1C7A-7B0D-D52E-AB59153EB583}"/>
              </a:ext>
            </a:extLst>
          </p:cNvPr>
          <p:cNvSpPr txBox="1"/>
          <p:nvPr/>
        </p:nvSpPr>
        <p:spPr>
          <a:xfrm>
            <a:off x="5172356" y="2068287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2008. 11 </a:t>
            </a:r>
            <a:r>
              <a:rPr lang="ko-KR" altLang="en-US" sz="1400" dirty="0" err="1">
                <a:latin typeface="+mn-ea"/>
              </a:rPr>
              <a:t>사무자동화산업기사</a:t>
            </a:r>
            <a:r>
              <a:rPr lang="ko-KR" altLang="en-US" sz="1400" dirty="0">
                <a:latin typeface="+mn-ea"/>
              </a:rPr>
              <a:t> </a:t>
            </a:r>
            <a:r>
              <a:rPr lang="en-US" altLang="ko-KR" sz="1400" dirty="0">
                <a:latin typeface="+mn-ea"/>
              </a:rPr>
              <a:t>- </a:t>
            </a:r>
            <a:r>
              <a:rPr lang="ko-KR" altLang="en-US" sz="1400" dirty="0">
                <a:latin typeface="+mn-ea"/>
              </a:rPr>
              <a:t>한국산업인력공단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F2AA606-180D-2B52-2171-61452B9F48FD}"/>
              </a:ext>
            </a:extLst>
          </p:cNvPr>
          <p:cNvSpPr txBox="1"/>
          <p:nvPr/>
        </p:nvSpPr>
        <p:spPr>
          <a:xfrm>
            <a:off x="5172356" y="2376064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2007. 5 </a:t>
            </a:r>
            <a:r>
              <a:rPr lang="ko-KR" altLang="en-US" sz="1400" dirty="0">
                <a:latin typeface="+mn-ea"/>
              </a:rPr>
              <a:t>컴퓨터활용능력 </a:t>
            </a:r>
            <a:r>
              <a:rPr lang="en-US" altLang="ko-KR" sz="1400" dirty="0">
                <a:latin typeface="+mn-ea"/>
              </a:rPr>
              <a:t>2</a:t>
            </a:r>
            <a:r>
              <a:rPr lang="ko-KR" altLang="en-US" sz="1400" dirty="0">
                <a:latin typeface="+mn-ea"/>
              </a:rPr>
              <a:t>급 </a:t>
            </a:r>
            <a:r>
              <a:rPr lang="en-US" altLang="ko-KR" sz="1400" dirty="0">
                <a:latin typeface="+mn-ea"/>
              </a:rPr>
              <a:t>- </a:t>
            </a:r>
            <a:r>
              <a:rPr lang="ko-KR" altLang="en-US" sz="1400" dirty="0">
                <a:latin typeface="+mn-ea"/>
              </a:rPr>
              <a:t>대한상공회의소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25AE31E-24F9-7338-1805-C635C013BF27}"/>
              </a:ext>
            </a:extLst>
          </p:cNvPr>
          <p:cNvSpPr txBox="1"/>
          <p:nvPr/>
        </p:nvSpPr>
        <p:spPr>
          <a:xfrm>
            <a:off x="5172356" y="2683374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2007. 4 </a:t>
            </a:r>
            <a:r>
              <a:rPr lang="ko-KR" altLang="en-US" sz="1400" dirty="0">
                <a:latin typeface="+mn-ea"/>
              </a:rPr>
              <a:t>정보기기운용기능사 </a:t>
            </a:r>
            <a:r>
              <a:rPr lang="en-US" altLang="ko-KR" sz="1400" dirty="0">
                <a:latin typeface="+mn-ea"/>
              </a:rPr>
              <a:t>- </a:t>
            </a:r>
            <a:r>
              <a:rPr lang="ko-KR" altLang="en-US" sz="1400" dirty="0">
                <a:latin typeface="+mn-ea"/>
              </a:rPr>
              <a:t>한국산업인력공단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0D2B82-C587-8C25-0A45-1878FDAC8F9D}"/>
              </a:ext>
            </a:extLst>
          </p:cNvPr>
          <p:cNvSpPr txBox="1"/>
          <p:nvPr/>
        </p:nvSpPr>
        <p:spPr>
          <a:xfrm>
            <a:off x="5172356" y="2991151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2007. 3 </a:t>
            </a:r>
            <a:r>
              <a:rPr lang="ko-KR" altLang="en-US" sz="1400" dirty="0">
                <a:latin typeface="+mn-ea"/>
              </a:rPr>
              <a:t>워드프로세서 </a:t>
            </a:r>
            <a:r>
              <a:rPr lang="en-US" altLang="ko-KR" sz="1400" dirty="0">
                <a:latin typeface="+mn-ea"/>
              </a:rPr>
              <a:t>1</a:t>
            </a:r>
            <a:r>
              <a:rPr lang="ko-KR" altLang="en-US" sz="1400" dirty="0">
                <a:latin typeface="+mn-ea"/>
              </a:rPr>
              <a:t>급 </a:t>
            </a:r>
            <a:r>
              <a:rPr lang="en-US" altLang="ko-KR" sz="1400" dirty="0">
                <a:latin typeface="+mn-ea"/>
              </a:rPr>
              <a:t>– </a:t>
            </a:r>
            <a:r>
              <a:rPr lang="ko-KR" altLang="en-US" sz="1400" dirty="0">
                <a:latin typeface="+mn-ea"/>
              </a:rPr>
              <a:t>대한상공회의소</a:t>
            </a:r>
            <a:endParaRPr lang="en-US" altLang="ko-KR" sz="1400" dirty="0">
              <a:latin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ECE521-3E8E-F165-26D6-7BBE57868654}"/>
              </a:ext>
            </a:extLst>
          </p:cNvPr>
          <p:cNvSpPr txBox="1"/>
          <p:nvPr/>
        </p:nvSpPr>
        <p:spPr>
          <a:xfrm>
            <a:off x="5172356" y="3300513"/>
            <a:ext cx="6049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2006. 6 </a:t>
            </a:r>
            <a:r>
              <a:rPr lang="ko-KR" altLang="en-US" sz="1400" dirty="0">
                <a:latin typeface="+mn-ea"/>
              </a:rPr>
              <a:t>정보처리기능사 </a:t>
            </a:r>
            <a:r>
              <a:rPr lang="en-US" altLang="ko-KR" sz="1400" dirty="0">
                <a:latin typeface="+mn-ea"/>
              </a:rPr>
              <a:t>– </a:t>
            </a:r>
            <a:r>
              <a:rPr lang="ko-KR" altLang="en-US" sz="1400" dirty="0">
                <a:latin typeface="+mn-ea"/>
              </a:rPr>
              <a:t>한국산업인력공단</a:t>
            </a:r>
            <a:endParaRPr lang="en-US" altLang="ko-KR" sz="1400" dirty="0">
              <a:latin typeface="+mn-ea"/>
            </a:endParaRPr>
          </a:p>
        </p:txBody>
      </p: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A3AC7AC6-426B-A91E-485A-61374AF3B98E}"/>
              </a:ext>
            </a:extLst>
          </p:cNvPr>
          <p:cNvCxnSpPr/>
          <p:nvPr/>
        </p:nvCxnSpPr>
        <p:spPr>
          <a:xfrm>
            <a:off x="3322781" y="3711622"/>
            <a:ext cx="8231909" cy="0"/>
          </a:xfrm>
          <a:prstGeom prst="line">
            <a:avLst/>
          </a:prstGeom>
          <a:ln w="3810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9CC17D6-23F4-BB36-ED5C-1B8BBC30183C}"/>
              </a:ext>
            </a:extLst>
          </p:cNvPr>
          <p:cNvSpPr txBox="1"/>
          <p:nvPr/>
        </p:nvSpPr>
        <p:spPr>
          <a:xfrm>
            <a:off x="3322781" y="3765271"/>
            <a:ext cx="1803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Special Notes</a:t>
            </a:r>
            <a:endParaRPr lang="ko-KR" altLang="en-US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789F58-A95B-40FA-51E8-492C1002D1B7}"/>
              </a:ext>
            </a:extLst>
          </p:cNvPr>
          <p:cNvSpPr txBox="1"/>
          <p:nvPr/>
        </p:nvSpPr>
        <p:spPr>
          <a:xfrm>
            <a:off x="5172356" y="3797598"/>
            <a:ext cx="1891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장애여부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해당 없음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66019A-01DD-48E6-B8A1-19DB8DD3E80F}"/>
              </a:ext>
            </a:extLst>
          </p:cNvPr>
          <p:cNvSpPr txBox="1"/>
          <p:nvPr/>
        </p:nvSpPr>
        <p:spPr>
          <a:xfrm>
            <a:off x="5172355" y="4137741"/>
            <a:ext cx="5124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차량 보유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해당 </a:t>
            </a:r>
            <a:r>
              <a:rPr lang="en-US" altLang="ko-KR" sz="1400" dirty="0">
                <a:latin typeface="+mn-ea"/>
              </a:rPr>
              <a:t>/ </a:t>
            </a:r>
            <a:r>
              <a:rPr lang="ko-KR" altLang="en-US" sz="1400" dirty="0">
                <a:latin typeface="+mn-ea"/>
              </a:rPr>
              <a:t>운전면허 </a:t>
            </a:r>
            <a:r>
              <a:rPr lang="en-US" altLang="ko-KR" sz="1400" dirty="0">
                <a:latin typeface="+mn-ea"/>
              </a:rPr>
              <a:t>1</a:t>
            </a:r>
            <a:r>
              <a:rPr lang="ko-KR" altLang="en-US" sz="1400" dirty="0">
                <a:latin typeface="+mn-ea"/>
              </a:rPr>
              <a:t>종 보통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경찰청</a:t>
            </a:r>
            <a:r>
              <a:rPr lang="en-US" altLang="ko-KR" sz="1400" dirty="0">
                <a:latin typeface="+mn-ea"/>
              </a:rPr>
              <a:t>, 2013. 1</a:t>
            </a:r>
            <a:endParaRPr lang="ko-KR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98339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0003F-3785-91E1-976B-31831CE9E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DBD47D-D9D5-606B-A408-E017AF795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12. </a:t>
            </a:r>
            <a:r>
              <a:rPr lang="ko-KR" altLang="en-US" dirty="0"/>
              <a:t>산업용 비전 </a:t>
            </a:r>
            <a:r>
              <a:rPr lang="en-US" altLang="ko-KR" dirty="0"/>
              <a:t>Area Scan </a:t>
            </a:r>
            <a:r>
              <a:rPr lang="ko-KR" altLang="en-US" dirty="0"/>
              <a:t>카메라를 활용한 결함 부품 탐지 연구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54A4405-1290-94B1-E9D8-C0E99093E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DAA4817C-AA4A-52A5-C0C0-FDADF6EBC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30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C9A755-62A2-6DF6-5C79-439882802FB2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98E0B9-D9C0-F08B-2550-3534EB08516D}"/>
              </a:ext>
            </a:extLst>
          </p:cNvPr>
          <p:cNvSpPr txBox="1"/>
          <p:nvPr/>
        </p:nvSpPr>
        <p:spPr>
          <a:xfrm>
            <a:off x="838200" y="1372688"/>
            <a:ext cx="5114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Area Scan </a:t>
            </a:r>
            <a:r>
              <a:rPr lang="ko-KR" altLang="en-US" sz="1400" dirty="0"/>
              <a:t>카메라를 활용한 자동차 결함 부품 탐지 연구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79C1AC-B98C-2C5F-AA7F-13BA1BE28775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재료비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5A2001-2BE6-7E6B-A278-678DBAC20AAA}"/>
              </a:ext>
            </a:extLst>
          </p:cNvPr>
          <p:cNvSpPr txBox="1"/>
          <p:nvPr/>
        </p:nvSpPr>
        <p:spPr>
          <a:xfrm>
            <a:off x="838200" y="2057334"/>
            <a:ext cx="5114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후원</a:t>
            </a:r>
            <a:r>
              <a:rPr lang="en-US" altLang="ko-KR" sz="1400" dirty="0"/>
              <a:t>: </a:t>
            </a:r>
            <a:r>
              <a:rPr lang="ko-KR" altLang="en-US" sz="1400" dirty="0"/>
              <a:t>없음</a:t>
            </a:r>
            <a:r>
              <a:rPr lang="en-US" altLang="ko-KR" sz="1400" dirty="0"/>
              <a:t>(</a:t>
            </a:r>
            <a:r>
              <a:rPr lang="ko-KR" altLang="en-US" sz="1400" dirty="0"/>
              <a:t>본인 개인 자금으로 구매</a:t>
            </a:r>
            <a:r>
              <a:rPr lang="en-US" altLang="ko-KR" sz="1400" dirty="0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167A5D-D6C5-EF1E-70F6-503874A53CAA}"/>
              </a:ext>
            </a:extLst>
          </p:cNvPr>
          <p:cNvSpPr txBox="1"/>
          <p:nvPr/>
        </p:nvSpPr>
        <p:spPr>
          <a:xfrm>
            <a:off x="838200" y="241153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F84C11-0CD2-A4C7-5683-43D9D9F433E0}"/>
              </a:ext>
            </a:extLst>
          </p:cNvPr>
          <p:cNvSpPr txBox="1"/>
          <p:nvPr/>
        </p:nvSpPr>
        <p:spPr>
          <a:xfrm>
            <a:off x="838200" y="2683661"/>
            <a:ext cx="5114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2024. 7~2024. 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27B11A-9D32-7A62-6D3A-D18AE94277F4}"/>
              </a:ext>
            </a:extLst>
          </p:cNvPr>
          <p:cNvSpPr txBox="1"/>
          <p:nvPr/>
        </p:nvSpPr>
        <p:spPr>
          <a:xfrm>
            <a:off x="838200" y="303786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결과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F72347-FE1C-0622-FC16-4A187B0C6E2C}"/>
              </a:ext>
            </a:extLst>
          </p:cNvPr>
          <p:cNvSpPr txBox="1"/>
          <p:nvPr/>
        </p:nvSpPr>
        <p:spPr>
          <a:xfrm>
            <a:off x="838200" y="3309988"/>
            <a:ext cx="5114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 err="1"/>
              <a:t>머신비전</a:t>
            </a:r>
            <a:r>
              <a:rPr lang="ko-KR" altLang="en-US" sz="1400" dirty="0"/>
              <a:t> 장치에 </a:t>
            </a:r>
            <a:r>
              <a:rPr lang="en-US" altLang="ko-KR" sz="1400" dirty="0" err="1"/>
              <a:t>HikVision</a:t>
            </a:r>
            <a:r>
              <a:rPr lang="ko-KR" altLang="en-US" sz="1400" dirty="0"/>
              <a:t>의 </a:t>
            </a:r>
            <a:r>
              <a:rPr lang="en-US" altLang="ko-KR" sz="1400" dirty="0"/>
              <a:t>Area Scan </a:t>
            </a:r>
            <a:r>
              <a:rPr lang="ko-KR" altLang="en-US" sz="1400" dirty="0"/>
              <a:t>카메라를 적용하여 자동차 결함 부품 탐지에 관한 가능성을 발견하였음</a:t>
            </a:r>
            <a:r>
              <a:rPr lang="en-US" altLang="ko-KR" sz="1400" dirty="0"/>
              <a:t>.</a:t>
            </a:r>
            <a:r>
              <a:rPr lang="ko-KR" altLang="en-US" sz="1400" dirty="0"/>
              <a:t> </a:t>
            </a:r>
            <a:endParaRPr lang="en-US" altLang="ko-KR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65557-889A-9C1A-FBF0-4A5615C8F844}"/>
              </a:ext>
            </a:extLst>
          </p:cNvPr>
          <p:cNvSpPr txBox="1"/>
          <p:nvPr/>
        </p:nvSpPr>
        <p:spPr>
          <a:xfrm>
            <a:off x="838200" y="4109795"/>
            <a:ext cx="3702628" cy="27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소스코드</a:t>
            </a:r>
            <a:r>
              <a:rPr lang="en-US" altLang="ko-KR" sz="1400" b="1" dirty="0"/>
              <a:t>(GitHub)</a:t>
            </a:r>
            <a:endParaRPr lang="ko-KR" alt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C0B94F-35B9-613A-2648-784457A543EF}"/>
              </a:ext>
            </a:extLst>
          </p:cNvPr>
          <p:cNvSpPr txBox="1"/>
          <p:nvPr/>
        </p:nvSpPr>
        <p:spPr>
          <a:xfrm>
            <a:off x="838200" y="4381921"/>
            <a:ext cx="5114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https://github.com/rabbitsun2/hik_linescan_camera_demo</a:t>
            </a:r>
          </a:p>
        </p:txBody>
      </p:sp>
      <p:pic>
        <p:nvPicPr>
          <p:cNvPr id="1026" name="Picture 2" descr="Industrial-Camera">
            <a:extLst>
              <a:ext uri="{FF2B5EF4-FFF2-40B4-BE49-F238E27FC236}">
                <a16:creationId xmlns:a16="http://schemas.microsoft.com/office/drawing/2014/main" id="{4631E677-7D59-B10A-052F-E253BBE35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014" y="1056358"/>
            <a:ext cx="4152658" cy="291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51853D5-BD97-5314-C736-1F1950253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3630" y="3571598"/>
            <a:ext cx="4077139" cy="253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939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BC288-0698-4D00-3818-35C9A67CE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CFA491-D401-8AC7-10AE-0DB95B3C6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13. sLLM</a:t>
            </a:r>
            <a:r>
              <a:rPr lang="ko-KR" altLang="en-US" dirty="0"/>
              <a:t>에 관한 연구</a:t>
            </a:r>
            <a:r>
              <a:rPr lang="en-US" altLang="ko-KR" dirty="0"/>
              <a:t>(1) - </a:t>
            </a:r>
            <a:r>
              <a:rPr lang="ko-KR" altLang="en-US" dirty="0"/>
              <a:t>직업적성검사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058235B-781C-197B-EE8C-152C9E262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0CD0F0A9-BA12-2FF9-EA64-0FE17C919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31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C7C6D8-BAED-26DC-3F2E-60A550560D16}"/>
              </a:ext>
            </a:extLst>
          </p:cNvPr>
          <p:cNvSpPr txBox="1"/>
          <p:nvPr/>
        </p:nvSpPr>
        <p:spPr>
          <a:xfrm>
            <a:off x="838200" y="10563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프로젝트명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35EA8B-783C-EFEC-6A5C-21AE54F8E643}"/>
              </a:ext>
            </a:extLst>
          </p:cNvPr>
          <p:cNvSpPr txBox="1"/>
          <p:nvPr/>
        </p:nvSpPr>
        <p:spPr>
          <a:xfrm>
            <a:off x="838200" y="1372688"/>
            <a:ext cx="5114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LLaMA 3 Instruct</a:t>
            </a:r>
            <a:r>
              <a:rPr lang="ko-KR" altLang="en-US" sz="1400" dirty="0"/>
              <a:t> 기반의 </a:t>
            </a:r>
            <a:r>
              <a:rPr lang="en-US" altLang="ko-KR" sz="1400" dirty="0"/>
              <a:t>sLLM </a:t>
            </a:r>
            <a:r>
              <a:rPr lang="ko-KR" altLang="en-US" sz="1400" dirty="0"/>
              <a:t>직업적성검사 연구</a:t>
            </a:r>
            <a:endParaRPr lang="en-US" altLang="ko-KR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9B74FB-F6AA-487B-984D-F1CE48B597BB}"/>
              </a:ext>
            </a:extLst>
          </p:cNvPr>
          <p:cNvSpPr txBox="1"/>
          <p:nvPr/>
        </p:nvSpPr>
        <p:spPr>
          <a:xfrm>
            <a:off x="838200" y="177286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재료비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DA528-1F2D-319A-402D-7C6F2A3737F5}"/>
              </a:ext>
            </a:extLst>
          </p:cNvPr>
          <p:cNvSpPr txBox="1"/>
          <p:nvPr/>
        </p:nvSpPr>
        <p:spPr>
          <a:xfrm>
            <a:off x="838200" y="2057334"/>
            <a:ext cx="6276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후원</a:t>
            </a:r>
            <a:r>
              <a:rPr lang="en-US" altLang="ko-KR" sz="1400" dirty="0"/>
              <a:t>: </a:t>
            </a:r>
            <a:r>
              <a:rPr lang="ko-KR" altLang="en-US" sz="1400" dirty="0"/>
              <a:t>없음</a:t>
            </a:r>
            <a:r>
              <a:rPr lang="en-US" altLang="ko-KR" sz="1400" dirty="0"/>
              <a:t>(</a:t>
            </a:r>
            <a:r>
              <a:rPr lang="ko-KR" altLang="en-US" sz="1400" dirty="0"/>
              <a:t>본인 개인 자금으로 구매</a:t>
            </a:r>
            <a:r>
              <a:rPr lang="en-US" altLang="ko-KR" sz="1400" dirty="0"/>
              <a:t>)</a:t>
            </a:r>
          </a:p>
          <a:p>
            <a:r>
              <a:rPr lang="en-US" altLang="ko-KR" sz="1400" dirty="0"/>
              <a:t>-&gt; GPU: NVIDIA Tesla M40 24GB * 2</a:t>
            </a:r>
            <a:r>
              <a:rPr lang="ko-KR" altLang="en-US" sz="1400" dirty="0"/>
              <a:t>장</a:t>
            </a:r>
            <a:r>
              <a:rPr lang="en-US" altLang="ko-KR" sz="1400" dirty="0"/>
              <a:t>, </a:t>
            </a:r>
            <a:br>
              <a:rPr lang="en-US" altLang="ko-KR" sz="1400" dirty="0"/>
            </a:br>
            <a:r>
              <a:rPr lang="en-US" altLang="ko-KR" sz="1400" dirty="0"/>
              <a:t>            NVIDIA </a:t>
            </a:r>
            <a:r>
              <a:rPr lang="en-US" altLang="ko-KR" sz="1400" dirty="0" err="1"/>
              <a:t>Geforce</a:t>
            </a:r>
            <a:r>
              <a:rPr lang="en-US" altLang="ko-KR" sz="1400" dirty="0"/>
              <a:t> RTX 3090 24GB, NVIDIA T1000 8GB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325A69-19B2-09E9-BAED-6735A4291AF2}"/>
              </a:ext>
            </a:extLst>
          </p:cNvPr>
          <p:cNvSpPr txBox="1"/>
          <p:nvPr/>
        </p:nvSpPr>
        <p:spPr>
          <a:xfrm>
            <a:off x="838200" y="2865805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개발일정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AF4251-9B34-244D-A97A-4B963BC115C9}"/>
              </a:ext>
            </a:extLst>
          </p:cNvPr>
          <p:cNvSpPr txBox="1"/>
          <p:nvPr/>
        </p:nvSpPr>
        <p:spPr>
          <a:xfrm>
            <a:off x="838200" y="3137931"/>
            <a:ext cx="5114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2025. 1~ </a:t>
            </a:r>
            <a:r>
              <a:rPr lang="ko-KR" altLang="en-US" sz="1400" dirty="0"/>
              <a:t>계속</a:t>
            </a:r>
            <a:endParaRPr lang="en-US" altLang="ko-KR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175CFA-9847-CE62-44F1-A96A43AB3C30}"/>
              </a:ext>
            </a:extLst>
          </p:cNvPr>
          <p:cNvSpPr txBox="1"/>
          <p:nvPr/>
        </p:nvSpPr>
        <p:spPr>
          <a:xfrm>
            <a:off x="838200" y="349213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개발 언어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641998-0D64-6A8E-2811-A7C72382E573}"/>
              </a:ext>
            </a:extLst>
          </p:cNvPr>
          <p:cNvSpPr txBox="1"/>
          <p:nvPr/>
        </p:nvSpPr>
        <p:spPr>
          <a:xfrm>
            <a:off x="838200" y="3764258"/>
            <a:ext cx="5114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Front-End: HTML, </a:t>
            </a:r>
            <a:r>
              <a:rPr lang="en-US" altLang="ko-KR" sz="1400" dirty="0" err="1"/>
              <a:t>javascript</a:t>
            </a:r>
            <a:r>
              <a:rPr lang="en-US" altLang="ko-KR" sz="1400" dirty="0"/>
              <a:t>, jQuery</a:t>
            </a:r>
          </a:p>
          <a:p>
            <a:r>
              <a:rPr lang="en-US" altLang="ko-KR" sz="1400" dirty="0"/>
              <a:t>* Back-End: Spring Framework</a:t>
            </a:r>
          </a:p>
          <a:p>
            <a:r>
              <a:rPr lang="en-US" altLang="ko-KR" sz="1400" dirty="0"/>
              <a:t>* DB: MySQL(MariaDB)</a:t>
            </a:r>
          </a:p>
          <a:p>
            <a:r>
              <a:rPr lang="en-US" altLang="ko-KR" sz="1400" dirty="0"/>
              <a:t>* LLM: Llama 3.1 8b Instruct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F72498-0CB4-D600-5E6C-619CC68411C4}"/>
              </a:ext>
            </a:extLst>
          </p:cNvPr>
          <p:cNvSpPr txBox="1"/>
          <p:nvPr/>
        </p:nvSpPr>
        <p:spPr>
          <a:xfrm>
            <a:off x="838200" y="4919906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소스코드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HuggingFace</a:t>
            </a:r>
            <a:r>
              <a:rPr lang="en-US" altLang="ko-KR" sz="1400" b="1" dirty="0"/>
              <a:t>)</a:t>
            </a:r>
            <a:endParaRPr lang="ko-KR" alt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D94FF6-F3C5-58EA-F509-444E27776EC5}"/>
              </a:ext>
            </a:extLst>
          </p:cNvPr>
          <p:cNvSpPr txBox="1"/>
          <p:nvPr/>
        </p:nvSpPr>
        <p:spPr>
          <a:xfrm>
            <a:off x="838200" y="5569616"/>
            <a:ext cx="5743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https://huggingface.co/dodo2/llama31-coaching-ko-8b-dodo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C1FE2D-960E-15DC-BCB4-0994170CEF65}"/>
              </a:ext>
            </a:extLst>
          </p:cNvPr>
          <p:cNvSpPr txBox="1"/>
          <p:nvPr/>
        </p:nvSpPr>
        <p:spPr>
          <a:xfrm>
            <a:off x="838200" y="5866667"/>
            <a:ext cx="5743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https://huggingface.co/meta-llama/Llama-3.1-8B-Instruct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C5A397-5A97-2EA6-0E6A-7307F18E7F35}"/>
              </a:ext>
            </a:extLst>
          </p:cNvPr>
          <p:cNvSpPr txBox="1"/>
          <p:nvPr/>
        </p:nvSpPr>
        <p:spPr>
          <a:xfrm>
            <a:off x="838200" y="5264582"/>
            <a:ext cx="5743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https://huggingface.co/datasets/dodo2/llama3_coaching</a:t>
            </a:r>
          </a:p>
        </p:txBody>
      </p:sp>
    </p:spTree>
    <p:extLst>
      <p:ext uri="{BB962C8B-B14F-4D97-AF65-F5344CB8AC3E}">
        <p14:creationId xmlns:p14="http://schemas.microsoft.com/office/powerpoint/2010/main" val="11419554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732B4-E0D7-C915-EDDD-6D6B5EE9F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119142-5DE8-5E46-E94F-DEC7D27F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13. sLLM</a:t>
            </a:r>
            <a:r>
              <a:rPr lang="ko-KR" altLang="en-US" dirty="0"/>
              <a:t>에 관한 연구</a:t>
            </a:r>
            <a:r>
              <a:rPr lang="en-US" altLang="ko-KR" dirty="0"/>
              <a:t>(1) - </a:t>
            </a:r>
            <a:r>
              <a:rPr lang="ko-KR" altLang="en-US" dirty="0"/>
              <a:t>직업적성검사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4B427C1-AC99-3A66-D2D0-3A57D3DDB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C469921-9FFC-9BE0-5839-599CBDFE7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32</a:t>
            </a:fld>
            <a:endParaRPr lang="ko-KR" altLang="en-US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8339FBA-44F0-CD3F-C08E-C71A68EE1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960" y="1084712"/>
            <a:ext cx="6118079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22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5C306D-3579-2C24-EEC3-EF8D34138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FC4E9A-25C1-8120-AC11-BC17A97D4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13. sLLM</a:t>
            </a:r>
            <a:r>
              <a:rPr lang="ko-KR" altLang="en-US" dirty="0"/>
              <a:t>에 관한 연구</a:t>
            </a:r>
            <a:r>
              <a:rPr lang="en-US" altLang="ko-KR" dirty="0"/>
              <a:t>(1) - </a:t>
            </a:r>
            <a:r>
              <a:rPr lang="ko-KR" altLang="en-US" dirty="0"/>
              <a:t>직업적성검사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499FDC8-A305-3C3D-ED0B-44EAE9101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F2F88B5-13EF-C9CA-63BE-FBEBE63A6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33</a:t>
            </a:fld>
            <a:endParaRPr lang="ko-KR" altLang="en-US"/>
          </a:p>
        </p:txBody>
      </p:sp>
      <p:pic>
        <p:nvPicPr>
          <p:cNvPr id="20" name="그림 19" descr="텍스트, 스크린샷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7517967-0659-B506-2E1B-04196CE7C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53" y="1248968"/>
            <a:ext cx="9590710" cy="510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335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DBADD-4ACF-C516-FAF3-F6F157150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1FF3BC9-12FC-6E5F-7E6D-25E3C5BB1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14. 2024~2026. </a:t>
            </a:r>
            <a:r>
              <a:rPr lang="ko-KR" altLang="en-US" dirty="0"/>
              <a:t>논문</a:t>
            </a:r>
            <a:r>
              <a:rPr lang="en-US" altLang="ko-KR" dirty="0"/>
              <a:t>, </a:t>
            </a:r>
            <a:r>
              <a:rPr lang="ko-KR" altLang="en-US" dirty="0"/>
              <a:t>학술대회</a:t>
            </a:r>
            <a:r>
              <a:rPr lang="en-US" altLang="ko-KR" dirty="0"/>
              <a:t>, </a:t>
            </a:r>
            <a:r>
              <a:rPr lang="ko-KR" altLang="en-US" dirty="0"/>
              <a:t>학위논문 실적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5262DCC-1253-147F-197D-A93645C80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C2922E82-445D-0FDC-DC14-40B53711C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34</a:t>
            </a:fld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A4D57AA-247E-8F2D-9E91-98D957406C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39868"/>
              </p:ext>
            </p:extLst>
          </p:nvPr>
        </p:nvGraphicFramePr>
        <p:xfrm>
          <a:off x="838200" y="1555172"/>
          <a:ext cx="10658762" cy="4729927"/>
        </p:xfrm>
        <a:graphic>
          <a:graphicData uri="http://schemas.openxmlformats.org/drawingml/2006/table">
            <a:tbl>
              <a:tblPr/>
              <a:tblGrid>
                <a:gridCol w="1065700">
                  <a:extLst>
                    <a:ext uri="{9D8B030D-6E8A-4147-A177-3AD203B41FA5}">
                      <a16:colId xmlns:a16="http://schemas.microsoft.com/office/drawing/2014/main" val="4148676653"/>
                    </a:ext>
                  </a:extLst>
                </a:gridCol>
                <a:gridCol w="1670065">
                  <a:extLst>
                    <a:ext uri="{9D8B030D-6E8A-4147-A177-3AD203B41FA5}">
                      <a16:colId xmlns:a16="http://schemas.microsoft.com/office/drawing/2014/main" val="4043905333"/>
                    </a:ext>
                  </a:extLst>
                </a:gridCol>
                <a:gridCol w="1670065">
                  <a:extLst>
                    <a:ext uri="{9D8B030D-6E8A-4147-A177-3AD203B41FA5}">
                      <a16:colId xmlns:a16="http://schemas.microsoft.com/office/drawing/2014/main" val="1684369128"/>
                    </a:ext>
                  </a:extLst>
                </a:gridCol>
                <a:gridCol w="1598660">
                  <a:extLst>
                    <a:ext uri="{9D8B030D-6E8A-4147-A177-3AD203B41FA5}">
                      <a16:colId xmlns:a16="http://schemas.microsoft.com/office/drawing/2014/main" val="3980150156"/>
                    </a:ext>
                  </a:extLst>
                </a:gridCol>
                <a:gridCol w="1065700">
                  <a:extLst>
                    <a:ext uri="{9D8B030D-6E8A-4147-A177-3AD203B41FA5}">
                      <a16:colId xmlns:a16="http://schemas.microsoft.com/office/drawing/2014/main" val="2753037996"/>
                    </a:ext>
                  </a:extLst>
                </a:gridCol>
                <a:gridCol w="1918507">
                  <a:extLst>
                    <a:ext uri="{9D8B030D-6E8A-4147-A177-3AD203B41FA5}">
                      <a16:colId xmlns:a16="http://schemas.microsoft.com/office/drawing/2014/main" val="4261122822"/>
                    </a:ext>
                  </a:extLst>
                </a:gridCol>
                <a:gridCol w="1670065">
                  <a:extLst>
                    <a:ext uri="{9D8B030D-6E8A-4147-A177-3AD203B41FA5}">
                      <a16:colId xmlns:a16="http://schemas.microsoft.com/office/drawing/2014/main" val="3325351830"/>
                    </a:ext>
                  </a:extLst>
                </a:gridCol>
              </a:tblGrid>
              <a:tr h="11625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번호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9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9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주제명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E09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9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9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게재지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9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9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9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발행기관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409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9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저자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9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게재일자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9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A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링크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E0A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A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A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062573"/>
                  </a:ext>
                </a:extLst>
              </a:tr>
              <a:tr h="4152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9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9D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직업적성검사를 위한 </a:t>
                      </a:r>
                      <a:r>
                        <a:rPr lang="en-US" altLang="ko-KR" sz="1050">
                          <a:effectLst/>
                        </a:rPr>
                        <a:t>AI LLM </a:t>
                      </a:r>
                      <a:r>
                        <a:rPr lang="ko-KR" altLang="en-US" sz="1050">
                          <a:effectLst/>
                        </a:rPr>
                        <a:t>멀티 에이전트 시스템 설계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A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A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A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최광미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2025-05-02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9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641736"/>
                  </a:ext>
                </a:extLst>
              </a:tr>
              <a:tr h="51485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8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9D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9D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ChatGPT</a:t>
                      </a:r>
                      <a:r>
                        <a:rPr lang="ko-KR" altLang="en-US" sz="1050">
                          <a:effectLst/>
                        </a:rPr>
                        <a:t>와 </a:t>
                      </a:r>
                      <a:r>
                        <a:rPr lang="en-US" altLang="ko-KR" sz="1050">
                          <a:effectLst/>
                        </a:rPr>
                        <a:t>TTS</a:t>
                      </a:r>
                      <a:r>
                        <a:rPr lang="ko-KR" altLang="en-US" sz="1050">
                          <a:effectLst/>
                        </a:rPr>
                        <a:t>를 활용한 자동 콘텐츠 생성을 지원하는 </a:t>
                      </a:r>
                      <a:r>
                        <a:rPr lang="en-US" altLang="ko-KR" sz="1050">
                          <a:effectLst/>
                        </a:rPr>
                        <a:t>AI </a:t>
                      </a:r>
                      <a:r>
                        <a:rPr lang="ko-KR" altLang="en-US" sz="1050">
                          <a:effectLst/>
                        </a:rPr>
                        <a:t>에이전트 설계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6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9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A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A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A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2025-05-02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081095"/>
                  </a:ext>
                </a:extLst>
              </a:tr>
              <a:tr h="5646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7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9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대규모 언어 모델</a:t>
                      </a:r>
                      <a:r>
                        <a:rPr lang="en-US" altLang="ko-KR" sz="1050">
                          <a:effectLst/>
                        </a:rPr>
                        <a:t>(LLM)</a:t>
                      </a:r>
                      <a:r>
                        <a:rPr lang="ko-KR" altLang="en-US" sz="1050">
                          <a:effectLst/>
                        </a:rPr>
                        <a:t>을 활용한 스마트 제조 공정 품질 관리 시스템 설계 및 최적화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A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A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A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호남대학교 대학원 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A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A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호남대학교 대학원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6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A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2024-12-04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C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638637"/>
                  </a:ext>
                </a:extLst>
              </a:tr>
              <a:tr h="4152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6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6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A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A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LLM</a:t>
                      </a:r>
                      <a:r>
                        <a:rPr lang="ko-KR" altLang="en-US" sz="1050">
                          <a:effectLst/>
                        </a:rPr>
                        <a:t>을 통한 제조 공정의 스마트화 품질 관리 시스템 설계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A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A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한국전자통신학회 추계학술대회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(</a:t>
                      </a:r>
                      <a:r>
                        <a:rPr lang="ko-KR" altLang="en-US" sz="1050">
                          <a:effectLst/>
                        </a:rPr>
                        <a:t>사</a:t>
                      </a:r>
                      <a:r>
                        <a:rPr lang="en-US" altLang="ko-KR" sz="1050">
                          <a:effectLst/>
                        </a:rPr>
                        <a:t>)</a:t>
                      </a:r>
                      <a:r>
                        <a:rPr lang="ko-KR" altLang="en-US" sz="1050">
                          <a:effectLst/>
                        </a:rPr>
                        <a:t>한국전자통신학회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D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B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2024-11-08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C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B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60C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C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C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262506"/>
                  </a:ext>
                </a:extLst>
              </a:tr>
              <a:tr h="4650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5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C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LLaMA 3 </a:t>
                      </a:r>
                      <a:r>
                        <a:rPr lang="ko-KR" altLang="en-US" sz="1050">
                          <a:effectLst/>
                        </a:rPr>
                        <a:t>모델을 활용한 </a:t>
                      </a:r>
                      <a:r>
                        <a:rPr lang="en-US" altLang="ko-KR" sz="1050">
                          <a:effectLst/>
                        </a:rPr>
                        <a:t>Private LLM </a:t>
                      </a:r>
                      <a:r>
                        <a:rPr lang="ko-KR" altLang="en-US" sz="1050">
                          <a:effectLst/>
                        </a:rPr>
                        <a:t>구축에 대한 시스템 설계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D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 추계학술대회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D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(</a:t>
                      </a:r>
                      <a:r>
                        <a:rPr lang="ko-KR" altLang="en-US" sz="1050">
                          <a:effectLst/>
                        </a:rPr>
                        <a:t>사</a:t>
                      </a:r>
                      <a:r>
                        <a:rPr lang="en-US" altLang="ko-KR" sz="1050">
                          <a:effectLst/>
                        </a:rPr>
                        <a:t>)</a:t>
                      </a: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60D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D0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D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2024-10-11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056164"/>
                  </a:ext>
                </a:extLst>
              </a:tr>
              <a:tr h="3653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4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D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D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딥러닝을 활용한 실시간 </a:t>
                      </a:r>
                      <a:r>
                        <a:rPr lang="en-US" altLang="ko-KR" sz="1050">
                          <a:effectLst/>
                        </a:rPr>
                        <a:t>Lip-Reading </a:t>
                      </a:r>
                      <a:r>
                        <a:rPr lang="ko-KR" altLang="en-US" sz="1050">
                          <a:effectLst/>
                        </a:rPr>
                        <a:t>시스템 설계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D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D5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한국통신학회 춘계학술대회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E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한국통신학회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오연재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D8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F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2024-06-21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E0D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A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674675"/>
                  </a:ext>
                </a:extLst>
              </a:tr>
              <a:tr h="51485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3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D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DC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차체 부품 결함 검출을 위한 </a:t>
                      </a:r>
                      <a:r>
                        <a:rPr lang="en-US" altLang="ko-KR" sz="1050">
                          <a:effectLst/>
                        </a:rPr>
                        <a:t>GAN, DCGAN, CycleGAN </a:t>
                      </a:r>
                      <a:r>
                        <a:rPr lang="ko-KR" altLang="en-US" sz="1050">
                          <a:effectLst/>
                        </a:rPr>
                        <a:t>성능 비교 분석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E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E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14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 춘계학술대회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E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E3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1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(</a:t>
                      </a:r>
                      <a:r>
                        <a:rPr lang="ko-KR" altLang="en-US" sz="1050">
                          <a:effectLst/>
                        </a:rPr>
                        <a:t>사</a:t>
                      </a:r>
                      <a:r>
                        <a:rPr lang="en-US" altLang="ko-KR" sz="1050">
                          <a:effectLst/>
                        </a:rPr>
                        <a:t>)</a:t>
                      </a: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F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27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F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F6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2D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2024-05-17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F7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0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3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574961"/>
                  </a:ext>
                </a:extLst>
              </a:tr>
              <a:tr h="51485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401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14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3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실시간 응급상황 대응을 위한 </a:t>
                      </a:r>
                      <a:r>
                        <a:rPr lang="en-US" altLang="ko-KR" sz="1050">
                          <a:effectLst/>
                        </a:rPr>
                        <a:t>Flask</a:t>
                      </a:r>
                      <a:r>
                        <a:rPr lang="ko-KR" altLang="en-US" sz="1050">
                          <a:effectLst/>
                        </a:rPr>
                        <a:t>와 </a:t>
                      </a:r>
                      <a:r>
                        <a:rPr lang="en-US" altLang="ko-KR" sz="1050">
                          <a:effectLst/>
                        </a:rPr>
                        <a:t>LSTM </a:t>
                      </a:r>
                      <a:r>
                        <a:rPr lang="ko-KR" altLang="en-US" sz="1050">
                          <a:effectLst/>
                        </a:rPr>
                        <a:t>기반 </a:t>
                      </a:r>
                      <a:r>
                        <a:rPr lang="en-US" altLang="ko-KR" sz="1050">
                          <a:effectLst/>
                        </a:rPr>
                        <a:t>AI </a:t>
                      </a:r>
                      <a:r>
                        <a:rPr lang="ko-KR" altLang="en-US" sz="1050">
                          <a:effectLst/>
                        </a:rPr>
                        <a:t>채팅 시스템 설계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14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1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14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 춘계학술대회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1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27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1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(</a:t>
                      </a:r>
                      <a:r>
                        <a:rPr lang="ko-KR" altLang="en-US" sz="1050">
                          <a:effectLst/>
                        </a:rPr>
                        <a:t>사</a:t>
                      </a:r>
                      <a:r>
                        <a:rPr lang="en-US" altLang="ko-KR" sz="1050">
                          <a:effectLst/>
                        </a:rPr>
                        <a:t>)</a:t>
                      </a: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27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2D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27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A02D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2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2D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BB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2024-05-17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C02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3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B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E03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3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3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B9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667409"/>
                  </a:ext>
                </a:extLst>
              </a:tr>
              <a:tr h="4650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1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203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3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03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AIoT </a:t>
                      </a:r>
                      <a:r>
                        <a:rPr lang="ko-KR" altLang="en-US" sz="1050">
                          <a:effectLst/>
                        </a:rPr>
                        <a:t>기반의 영상처리를 통한 근로자 스마트 안전관리 플랫폼 개발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004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4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제</a:t>
                      </a:r>
                      <a:r>
                        <a:rPr lang="en-US" altLang="ko-KR" sz="1050">
                          <a:effectLst/>
                        </a:rPr>
                        <a:t>4</a:t>
                      </a:r>
                      <a:r>
                        <a:rPr lang="ko-KR" altLang="en-US" sz="1050">
                          <a:effectLst/>
                        </a:rPr>
                        <a:t>회 한국인공지능학술대회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606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6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한국통신학회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408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0BB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81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90BB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B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BB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0BB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2023-09-21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F0B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B9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0B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B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석사과정</a:t>
                      </a:r>
                    </a:p>
                  </a:txBody>
                  <a:tcPr marL="16608" marR="16608" marT="8304" marB="8304">
                    <a:lnL w="12700" cap="flat" cmpd="sng" algn="ctr">
                      <a:solidFill>
                        <a:srgbClr val="D0B9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B9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B9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B9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2167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DA00643-605A-EACB-936C-A29505E95614}"/>
              </a:ext>
            </a:extLst>
          </p:cNvPr>
          <p:cNvSpPr txBox="1"/>
          <p:nvPr/>
        </p:nvSpPr>
        <p:spPr>
          <a:xfrm>
            <a:off x="838200" y="1126836"/>
            <a:ext cx="341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학술대회</a:t>
            </a:r>
          </a:p>
        </p:txBody>
      </p:sp>
    </p:spTree>
    <p:extLst>
      <p:ext uri="{BB962C8B-B14F-4D97-AF65-F5344CB8AC3E}">
        <p14:creationId xmlns:p14="http://schemas.microsoft.com/office/powerpoint/2010/main" val="10926890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90FE2-D83F-B77C-0419-967A5B6C6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75DB65-2CFD-2B55-D0F7-B417E4B25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14. 2024~2026. </a:t>
            </a:r>
            <a:r>
              <a:rPr lang="ko-KR" altLang="en-US" dirty="0"/>
              <a:t>논문</a:t>
            </a:r>
            <a:r>
              <a:rPr lang="en-US" altLang="ko-KR" dirty="0"/>
              <a:t>, </a:t>
            </a:r>
            <a:r>
              <a:rPr lang="ko-KR" altLang="en-US" dirty="0"/>
              <a:t>학술대회</a:t>
            </a:r>
            <a:r>
              <a:rPr lang="en-US" altLang="ko-KR" dirty="0"/>
              <a:t>, </a:t>
            </a:r>
            <a:r>
              <a:rPr lang="ko-KR" altLang="en-US" dirty="0"/>
              <a:t>학위논문 실적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775E4B0-99C5-D665-EE90-BA99CA31B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60BD3C02-FE3B-DCD6-B89B-4D7D7A211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35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588724-651E-200C-9E68-3A5AD190885D}"/>
              </a:ext>
            </a:extLst>
          </p:cNvPr>
          <p:cNvSpPr txBox="1"/>
          <p:nvPr/>
        </p:nvSpPr>
        <p:spPr>
          <a:xfrm>
            <a:off x="838200" y="1126836"/>
            <a:ext cx="341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논문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F21265D-C565-AB7B-F5EE-7ABE6CC0D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916242"/>
              </p:ext>
            </p:extLst>
          </p:nvPr>
        </p:nvGraphicFramePr>
        <p:xfrm>
          <a:off x="838199" y="1610591"/>
          <a:ext cx="10515600" cy="3107699"/>
        </p:xfrm>
        <a:graphic>
          <a:graphicData uri="http://schemas.openxmlformats.org/drawingml/2006/table">
            <a:tbl>
              <a:tblPr/>
              <a:tblGrid>
                <a:gridCol w="538019">
                  <a:extLst>
                    <a:ext uri="{9D8B030D-6E8A-4147-A177-3AD203B41FA5}">
                      <a16:colId xmlns:a16="http://schemas.microsoft.com/office/drawing/2014/main" val="3603447033"/>
                    </a:ext>
                  </a:extLst>
                </a:gridCol>
                <a:gridCol w="2586182">
                  <a:extLst>
                    <a:ext uri="{9D8B030D-6E8A-4147-A177-3AD203B41FA5}">
                      <a16:colId xmlns:a16="http://schemas.microsoft.com/office/drawing/2014/main" val="2501478435"/>
                    </a:ext>
                  </a:extLst>
                </a:gridCol>
                <a:gridCol w="1856509">
                  <a:extLst>
                    <a:ext uri="{9D8B030D-6E8A-4147-A177-3AD203B41FA5}">
                      <a16:colId xmlns:a16="http://schemas.microsoft.com/office/drawing/2014/main" val="224875099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76064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28208959"/>
                    </a:ext>
                  </a:extLst>
                </a:gridCol>
                <a:gridCol w="1347258">
                  <a:extLst>
                    <a:ext uri="{9D8B030D-6E8A-4147-A177-3AD203B41FA5}">
                      <a16:colId xmlns:a16="http://schemas.microsoft.com/office/drawing/2014/main" val="1546460677"/>
                    </a:ext>
                  </a:extLst>
                </a:gridCol>
                <a:gridCol w="1647632">
                  <a:extLst>
                    <a:ext uri="{9D8B030D-6E8A-4147-A177-3AD203B41FA5}">
                      <a16:colId xmlns:a16="http://schemas.microsoft.com/office/drawing/2014/main" val="2171165761"/>
                    </a:ext>
                  </a:extLst>
                </a:gridCol>
              </a:tblGrid>
              <a:tr h="1228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번호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 err="1">
                          <a:effectLst/>
                        </a:rPr>
                        <a:t>주제명</a:t>
                      </a: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게재지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</a:rPr>
                        <a:t>발행기관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저자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게재일자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링크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892171"/>
                  </a:ext>
                </a:extLst>
              </a:tr>
              <a:tr h="5965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050" dirty="0">
                          <a:effectLst/>
                          <a:latin typeface="+mn-ea"/>
                          <a:ea typeface="+mn-ea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050" dirty="0">
                          <a:effectLst/>
                          <a:latin typeface="+mn-ea"/>
                          <a:ea typeface="+mn-ea"/>
                        </a:rPr>
                        <a:t>sLLM </a:t>
                      </a: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기반의 </a:t>
                      </a:r>
                      <a:r>
                        <a:rPr lang="en-US" altLang="ko-KR" sz="1050" dirty="0">
                          <a:effectLst/>
                          <a:latin typeface="+mn-ea"/>
                          <a:ea typeface="+mn-ea"/>
                        </a:rPr>
                        <a:t>LLaMA 3</a:t>
                      </a: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을 이용한 스마트 도슨트 콘텐츠 생성 방법론에 관한 연구</a:t>
                      </a:r>
                    </a:p>
                  </a:txBody>
                  <a:tcPr>
                    <a:lnL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한국전자통신학회</a:t>
                      </a:r>
                    </a:p>
                  </a:txBody>
                  <a:tcPr>
                    <a:lnL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한국전자통신학회</a:t>
                      </a:r>
                    </a:p>
                  </a:txBody>
                  <a:tcPr>
                    <a:lnL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정도윤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이형호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게재예정</a:t>
                      </a:r>
                    </a:p>
                  </a:txBody>
                  <a:tcPr>
                    <a:lnL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110004020202020204"/>
                          <a:ea typeface="맑은 고딕" panose="020B0503020000020004" pitchFamily="50" charset="-127"/>
                          <a:cs typeface="+mn-cs"/>
                        </a:rPr>
                        <a:t>박사과정</a:t>
                      </a:r>
                    </a:p>
                  </a:txBody>
                  <a:tcPr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45553"/>
                  </a:ext>
                </a:extLst>
              </a:tr>
              <a:tr h="5965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딥러닝 기반 실내 화재 감지 및 예측을 위한 멀티모달 센서 융합 및 </a:t>
                      </a:r>
                      <a:r>
                        <a:rPr lang="en-US" altLang="ko-KR" sz="1050" dirty="0">
                          <a:effectLst/>
                          <a:latin typeface="+mn-ea"/>
                          <a:ea typeface="+mn-ea"/>
                        </a:rPr>
                        <a:t>GAN </a:t>
                      </a: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기반 데이터 증강 프레임워크</a:t>
                      </a:r>
                    </a:p>
                  </a:txBody>
                  <a:tcPr>
                    <a:lnL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정보기술융합공학논문지</a:t>
                      </a:r>
                    </a:p>
                  </a:txBody>
                  <a:tcPr>
                    <a:lnL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정보기술융합공학논문지</a:t>
                      </a:r>
                    </a:p>
                  </a:txBody>
                  <a:tcPr>
                    <a:lnL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김남호</a:t>
                      </a:r>
                      <a:br>
                        <a:rPr lang="ko-KR" altLang="en-US" sz="105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지투스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)</a:t>
                      </a:r>
                      <a:br>
                        <a:rPr lang="en-US" altLang="ko-KR" sz="105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정도윤</a:t>
                      </a:r>
                    </a:p>
                  </a:txBody>
                  <a:tcPr>
                    <a:lnL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게재예정</a:t>
                      </a:r>
                    </a:p>
                  </a:txBody>
                  <a:tcPr>
                    <a:lnL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110004020202020204"/>
                          <a:ea typeface="맑은 고딕" panose="020B0503020000020004" pitchFamily="50" charset="-127"/>
                          <a:cs typeface="+mn-cs"/>
                        </a:rPr>
                        <a:t>박사과정</a:t>
                      </a:r>
                      <a:endParaRPr kumimoji="0" lang="ko-KR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110004020202020204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982966"/>
                  </a:ext>
                </a:extLst>
              </a:tr>
              <a:tr h="5965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제조 공정 품질 관리 향상을 위한 </a:t>
                      </a:r>
                      <a:r>
                        <a:rPr lang="en-US" altLang="ko-KR" sz="1050" dirty="0">
                          <a:effectLst/>
                          <a:latin typeface="+mn-ea"/>
                          <a:ea typeface="+mn-ea"/>
                        </a:rPr>
                        <a:t>Gemma 3 </a:t>
                      </a: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멀티모달 모델 응용 연구</a:t>
                      </a:r>
                    </a:p>
                  </a:txBody>
                  <a:tcPr>
                    <a:lnL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한국전자통신학회</a:t>
                      </a:r>
                    </a:p>
                  </a:txBody>
                  <a:tcPr>
                    <a:lnL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한국전자통신학회</a:t>
                      </a:r>
                    </a:p>
                  </a:txBody>
                  <a:tcPr>
                    <a:lnL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정도윤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최광미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강미영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게재예정</a:t>
                      </a:r>
                    </a:p>
                  </a:txBody>
                  <a:tcPr>
                    <a:lnL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110004020202020204"/>
                          <a:ea typeface="맑은 고딕" panose="020B0503020000020004" pitchFamily="50" charset="-127"/>
                          <a:cs typeface="+mn-cs"/>
                        </a:rPr>
                        <a:t>박사과정</a:t>
                      </a:r>
                      <a:endParaRPr kumimoji="0" lang="ko-KR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110004020202020204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235212"/>
                  </a:ext>
                </a:extLst>
              </a:tr>
              <a:tr h="5965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파크골프 현장에서의 실시간 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ICR 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스코어카드 판독과 음성명령 입력 시스템 설계</a:t>
                      </a:r>
                    </a:p>
                  </a:txBody>
                  <a:tcPr>
                    <a:lnL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 dirty="0">
                          <a:effectLst/>
                          <a:latin typeface="+mn-ea"/>
                          <a:ea typeface="+mn-ea"/>
                        </a:rPr>
                        <a:t>한국멀티미디어학회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한국멀티미디어학회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정도윤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이은경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50">
                          <a:effectLst/>
                          <a:latin typeface="+mn-ea"/>
                          <a:ea typeface="+mn-ea"/>
                        </a:rPr>
                        <a:t>진행중</a:t>
                      </a:r>
                      <a:r>
                        <a:rPr lang="en-US" altLang="ko-KR" sz="1050">
                          <a:effectLst/>
                          <a:latin typeface="+mn-ea"/>
                          <a:ea typeface="+mn-ea"/>
                        </a:rPr>
                        <a:t>(2025)</a:t>
                      </a:r>
                    </a:p>
                  </a:txBody>
                  <a:tcPr>
                    <a:lnL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110004020202020204"/>
                          <a:ea typeface="맑은 고딕" panose="020B0503020000020004" pitchFamily="50" charset="-127"/>
                          <a:cs typeface="+mn-cs"/>
                        </a:rPr>
                        <a:t>박사과정</a:t>
                      </a:r>
                    </a:p>
                  </a:txBody>
                  <a:tcPr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133288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18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ko-KR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080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51853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155CA-0607-0A2B-52EC-4993E23D9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607C9B-2AC9-F294-CB59-5806C2D9A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14. 2024~2026. </a:t>
            </a:r>
            <a:r>
              <a:rPr lang="ko-KR" altLang="en-US" dirty="0"/>
              <a:t>논문</a:t>
            </a:r>
            <a:r>
              <a:rPr lang="en-US" altLang="ko-KR" dirty="0"/>
              <a:t>, </a:t>
            </a:r>
            <a:r>
              <a:rPr lang="ko-KR" altLang="en-US" dirty="0"/>
              <a:t>학술대회</a:t>
            </a:r>
            <a:r>
              <a:rPr lang="en-US" altLang="ko-KR" dirty="0"/>
              <a:t>, </a:t>
            </a:r>
            <a:r>
              <a:rPr lang="ko-KR" altLang="en-US" dirty="0"/>
              <a:t>학위논문 실적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31553EA-437F-232F-F9DB-401A8F6B1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C724A1B8-0EF3-29FC-C2A9-344B118A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36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1665F0-C5D2-7C38-523C-ACA2D429B7DD}"/>
              </a:ext>
            </a:extLst>
          </p:cNvPr>
          <p:cNvSpPr txBox="1"/>
          <p:nvPr/>
        </p:nvSpPr>
        <p:spPr>
          <a:xfrm>
            <a:off x="838200" y="1126836"/>
            <a:ext cx="341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논문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8555389-FE1A-E54C-D0E6-46AE9EBAAA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882098"/>
              </p:ext>
            </p:extLst>
          </p:nvPr>
        </p:nvGraphicFramePr>
        <p:xfrm>
          <a:off x="838199" y="1610591"/>
          <a:ext cx="10515600" cy="4406083"/>
        </p:xfrm>
        <a:graphic>
          <a:graphicData uri="http://schemas.openxmlformats.org/drawingml/2006/table">
            <a:tbl>
              <a:tblPr/>
              <a:tblGrid>
                <a:gridCol w="538019">
                  <a:extLst>
                    <a:ext uri="{9D8B030D-6E8A-4147-A177-3AD203B41FA5}">
                      <a16:colId xmlns:a16="http://schemas.microsoft.com/office/drawing/2014/main" val="3603447033"/>
                    </a:ext>
                  </a:extLst>
                </a:gridCol>
                <a:gridCol w="2586182">
                  <a:extLst>
                    <a:ext uri="{9D8B030D-6E8A-4147-A177-3AD203B41FA5}">
                      <a16:colId xmlns:a16="http://schemas.microsoft.com/office/drawing/2014/main" val="2501478435"/>
                    </a:ext>
                  </a:extLst>
                </a:gridCol>
                <a:gridCol w="1856509">
                  <a:extLst>
                    <a:ext uri="{9D8B030D-6E8A-4147-A177-3AD203B41FA5}">
                      <a16:colId xmlns:a16="http://schemas.microsoft.com/office/drawing/2014/main" val="224875099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76064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28208959"/>
                    </a:ext>
                  </a:extLst>
                </a:gridCol>
                <a:gridCol w="1347258">
                  <a:extLst>
                    <a:ext uri="{9D8B030D-6E8A-4147-A177-3AD203B41FA5}">
                      <a16:colId xmlns:a16="http://schemas.microsoft.com/office/drawing/2014/main" val="1546460677"/>
                    </a:ext>
                  </a:extLst>
                </a:gridCol>
                <a:gridCol w="1647632">
                  <a:extLst>
                    <a:ext uri="{9D8B030D-6E8A-4147-A177-3AD203B41FA5}">
                      <a16:colId xmlns:a16="http://schemas.microsoft.com/office/drawing/2014/main" val="2171165761"/>
                    </a:ext>
                  </a:extLst>
                </a:gridCol>
              </a:tblGrid>
              <a:tr h="1228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번호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주제명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발행기관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저자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게재일자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링크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892171"/>
                  </a:ext>
                </a:extLst>
              </a:tr>
              <a:tr h="9123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18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Analysis of OpenCV security vulnerabilities in YOLO v10 based IP camera image processing system for disaster safety management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(MDPI) electronics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SCI(E)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2025-08-08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28557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17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YOLO v10 </a:t>
                      </a:r>
                      <a:r>
                        <a:rPr lang="ko-KR" altLang="en-US" sz="1050" dirty="0">
                          <a:effectLst/>
                        </a:rPr>
                        <a:t>기반 실내 환경에서의 화재 및 연기 실시간 탐지 성능 평가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게재예정</a:t>
                      </a:r>
                      <a:endParaRPr lang="en-US" altLang="ko-KR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  <a:p>
                      <a:pPr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60752"/>
                  </a:ext>
                </a:extLst>
              </a:tr>
              <a:tr h="6491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16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자동차 프레스 공장의 효율적 운영을 위한 </a:t>
                      </a:r>
                      <a:r>
                        <a:rPr lang="en-US" altLang="ko-KR" sz="1050" dirty="0">
                          <a:effectLst/>
                        </a:rPr>
                        <a:t>Unity </a:t>
                      </a:r>
                      <a:r>
                        <a:rPr lang="ko-KR" altLang="en-US" sz="1050" dirty="0">
                          <a:effectLst/>
                        </a:rPr>
                        <a:t>기반 디지털 트윈 제어 시스템 설계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 err="1">
                          <a:effectLst/>
                        </a:rPr>
                        <a:t>한국스마트미디어학회</a:t>
                      </a: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문희정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2025-05-27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  <a:p>
                      <a:pPr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643956"/>
                  </a:ext>
                </a:extLst>
              </a:tr>
              <a:tr h="4386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15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드론 기반 산불 추적을 위한 효율적 경로 계획 알고리즘 설계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한국전자통신학회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한국전자통신학회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최광미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이은경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2025-06-30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  <a:p>
                      <a:pPr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174647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14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전기차 배터리 관리 시스템의 진단 체계에 대한 사용자 경험</a:t>
                      </a:r>
                      <a:r>
                        <a:rPr lang="en-US" altLang="ko-KR" sz="1050">
                          <a:effectLst/>
                        </a:rPr>
                        <a:t>(UX) </a:t>
                      </a:r>
                      <a:r>
                        <a:rPr lang="ko-KR" altLang="en-US" sz="1050">
                          <a:effectLst/>
                        </a:rPr>
                        <a:t>환경 설계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한국전자통신학회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한국전자통신학회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정도윤</a:t>
                      </a:r>
                      <a:r>
                        <a:rPr lang="en-US" altLang="ko-KR" sz="1050" dirty="0">
                          <a:effectLst/>
                        </a:rPr>
                        <a:t>,</a:t>
                      </a:r>
                      <a:r>
                        <a:rPr lang="ko-KR" altLang="en-US" sz="1050" dirty="0" err="1">
                          <a:effectLst/>
                        </a:rPr>
                        <a:t>김남호</a:t>
                      </a: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2025-08-29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  <a:p>
                      <a:pPr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966562"/>
                  </a:ext>
                </a:extLst>
              </a:tr>
              <a:tr h="5965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13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YOLO v11 </a:t>
                      </a:r>
                      <a:r>
                        <a:rPr lang="ko-KR" altLang="en-US" sz="1050">
                          <a:effectLst/>
                        </a:rPr>
                        <a:t>기반 영상 분석을 통한 자동차 속도 측정 스마트 교통 시스템 설계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한국멀티미디어학회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한국멀티미디어학회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정도윤</a:t>
                      </a:r>
                      <a:r>
                        <a:rPr lang="en-US" altLang="ko-KR" sz="1050" dirty="0">
                          <a:effectLst/>
                        </a:rPr>
                        <a:t>,</a:t>
                      </a:r>
                      <a:r>
                        <a:rPr lang="ko-KR" altLang="en-US" sz="1050" dirty="0" err="1">
                          <a:effectLst/>
                        </a:rPr>
                        <a:t>김남호</a:t>
                      </a: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2025-05-28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  <a:p>
                      <a:pPr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45553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12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sLLM</a:t>
                      </a:r>
                      <a:r>
                        <a:rPr lang="ko-KR" altLang="en-US" sz="1050">
                          <a:effectLst/>
                        </a:rPr>
                        <a:t>을 이용한 맞춤형 다층 설문지 형식의 진로적성검사 시스템 개발 연구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한국스마트미디어학회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2025-08-29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effectLst/>
                        </a:rPr>
                        <a:t>박사과정</a:t>
                      </a:r>
                    </a:p>
                    <a:p>
                      <a:pPr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080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222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3D8A4-9163-572B-BBEF-7846D5948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ECD712-9069-EBBC-851E-3800EF661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14. 2024~2026. </a:t>
            </a:r>
            <a:r>
              <a:rPr lang="ko-KR" altLang="en-US" dirty="0"/>
              <a:t>논문</a:t>
            </a:r>
            <a:r>
              <a:rPr lang="en-US" altLang="ko-KR" dirty="0"/>
              <a:t>, </a:t>
            </a:r>
            <a:r>
              <a:rPr lang="ko-KR" altLang="en-US" dirty="0"/>
              <a:t>학술대회</a:t>
            </a:r>
            <a:r>
              <a:rPr lang="en-US" altLang="ko-KR" dirty="0"/>
              <a:t>, </a:t>
            </a:r>
            <a:r>
              <a:rPr lang="ko-KR" altLang="en-US" dirty="0"/>
              <a:t>학위논문 실적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FDB0F02-EB59-E201-E8BD-656D409DA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2CAFB612-B390-F4FE-8C86-5ECE25CC8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37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9AEC2C-5B15-AEAE-78E3-989DB4F7DF9F}"/>
              </a:ext>
            </a:extLst>
          </p:cNvPr>
          <p:cNvSpPr txBox="1"/>
          <p:nvPr/>
        </p:nvSpPr>
        <p:spPr>
          <a:xfrm>
            <a:off x="838200" y="1126836"/>
            <a:ext cx="341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논문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C83D666-490E-186C-DCB5-C96BEDAF4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585107"/>
              </p:ext>
            </p:extLst>
          </p:nvPr>
        </p:nvGraphicFramePr>
        <p:xfrm>
          <a:off x="838199" y="1610591"/>
          <a:ext cx="10515600" cy="4701489"/>
        </p:xfrm>
        <a:graphic>
          <a:graphicData uri="http://schemas.openxmlformats.org/drawingml/2006/table">
            <a:tbl>
              <a:tblPr/>
              <a:tblGrid>
                <a:gridCol w="538019">
                  <a:extLst>
                    <a:ext uri="{9D8B030D-6E8A-4147-A177-3AD203B41FA5}">
                      <a16:colId xmlns:a16="http://schemas.microsoft.com/office/drawing/2014/main" val="3603447033"/>
                    </a:ext>
                  </a:extLst>
                </a:gridCol>
                <a:gridCol w="2586182">
                  <a:extLst>
                    <a:ext uri="{9D8B030D-6E8A-4147-A177-3AD203B41FA5}">
                      <a16:colId xmlns:a16="http://schemas.microsoft.com/office/drawing/2014/main" val="2501478435"/>
                    </a:ext>
                  </a:extLst>
                </a:gridCol>
                <a:gridCol w="1856509">
                  <a:extLst>
                    <a:ext uri="{9D8B030D-6E8A-4147-A177-3AD203B41FA5}">
                      <a16:colId xmlns:a16="http://schemas.microsoft.com/office/drawing/2014/main" val="224875099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76064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28208959"/>
                    </a:ext>
                  </a:extLst>
                </a:gridCol>
                <a:gridCol w="1347258">
                  <a:extLst>
                    <a:ext uri="{9D8B030D-6E8A-4147-A177-3AD203B41FA5}">
                      <a16:colId xmlns:a16="http://schemas.microsoft.com/office/drawing/2014/main" val="1546460677"/>
                    </a:ext>
                  </a:extLst>
                </a:gridCol>
                <a:gridCol w="1647632">
                  <a:extLst>
                    <a:ext uri="{9D8B030D-6E8A-4147-A177-3AD203B41FA5}">
                      <a16:colId xmlns:a16="http://schemas.microsoft.com/office/drawing/2014/main" val="2171165761"/>
                    </a:ext>
                  </a:extLst>
                </a:gridCol>
              </a:tblGrid>
              <a:tr h="1228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번호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주제명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발행기관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저자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게재일자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링크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892171"/>
                  </a:ext>
                </a:extLst>
              </a:tr>
              <a:tr h="9123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스마트 축사에서 환경 데이터 변화예측을 위한 </a:t>
                      </a:r>
                      <a:r>
                        <a:rPr lang="en-US" altLang="ko-KR" sz="1050">
                          <a:effectLst/>
                        </a:rPr>
                        <a:t>Transformer </a:t>
                      </a:r>
                      <a:r>
                        <a:rPr lang="ko-KR" altLang="en-US" sz="1050">
                          <a:effectLst/>
                        </a:rPr>
                        <a:t>데이터 분석모델 활용 연구</a:t>
                      </a:r>
                    </a:p>
                  </a:txBody>
                  <a:tcPr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조선대학교</a:t>
                      </a:r>
                      <a:r>
                        <a:rPr lang="en-US" altLang="ko-KR" sz="1050">
                          <a:effectLst/>
                        </a:rPr>
                        <a:t>IT</a:t>
                      </a:r>
                      <a:r>
                        <a:rPr lang="ko-KR" altLang="en-US" sz="1050">
                          <a:effectLst/>
                        </a:rPr>
                        <a:t>연구소</a:t>
                      </a:r>
                    </a:p>
                  </a:txBody>
                  <a:tcPr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정보기술융합공학논문지</a:t>
                      </a:r>
                    </a:p>
                  </a:txBody>
                  <a:tcPr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문희정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최광미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2025-04-30</a:t>
                      </a:r>
                    </a:p>
                  </a:txBody>
                  <a:tcPr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28557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머신러닝 기반의 내연기관 차량의 차체 온도 예측과 안전성 진단 연구</a:t>
                      </a:r>
                    </a:p>
                  </a:txBody>
                  <a:tcPr>
                    <a:lnL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한국멀티미디어학회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한국멀티미디어학회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이용규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2025-02-28</a:t>
                      </a:r>
                    </a:p>
                  </a:txBody>
                  <a:tcPr>
                    <a:lnL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60752"/>
                  </a:ext>
                </a:extLst>
              </a:tr>
              <a:tr h="6491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3D CNN</a:t>
                      </a:r>
                      <a:r>
                        <a:rPr lang="ko-KR" altLang="en-US" sz="1050">
                          <a:effectLst/>
                        </a:rPr>
                        <a:t>과 영상처리 기술을 융합한 한국어 독순술 시스템 개발 및 설계</a:t>
                      </a:r>
                    </a:p>
                  </a:txBody>
                  <a:tcPr>
                    <a:lnL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한국멀티미디어학회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한국멀티미디어학회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2024-11-01</a:t>
                      </a:r>
                    </a:p>
                  </a:txBody>
                  <a:tcPr>
                    <a:lnL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643956"/>
                  </a:ext>
                </a:extLst>
              </a:tr>
              <a:tr h="4386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Performance Analysis of Algorithms Applying YOLOv8 and OC-SORT for Livestock Behavior Analysis</a:t>
                      </a:r>
                    </a:p>
                  </a:txBody>
                  <a:tcPr>
                    <a:lnL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IJIBC</a:t>
                      </a:r>
                    </a:p>
                  </a:txBody>
                  <a:tcPr>
                    <a:lnL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한국인터넷방송통신학회</a:t>
                      </a:r>
                    </a:p>
                  </a:txBody>
                  <a:tcPr>
                    <a:lnL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김석훈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 dirty="0">
                          <a:effectLst/>
                        </a:rPr>
                        <a:t>2024-10-31</a:t>
                      </a:r>
                    </a:p>
                  </a:txBody>
                  <a:tcPr>
                    <a:lnL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174647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카메라 기반 </a:t>
                      </a:r>
                      <a:r>
                        <a:rPr lang="en-US" altLang="ko-KR" sz="1050">
                          <a:effectLst/>
                        </a:rPr>
                        <a:t>6DoF </a:t>
                      </a:r>
                      <a:r>
                        <a:rPr lang="ko-KR" altLang="en-US" sz="1050">
                          <a:effectLst/>
                        </a:rPr>
                        <a:t>추적 및 포즈 추정 시스템의 설계 및 구현에 관한 연구</a:t>
                      </a:r>
                    </a:p>
                  </a:txBody>
                  <a:tcPr>
                    <a:lnL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IIBC</a:t>
                      </a:r>
                    </a:p>
                  </a:txBody>
                  <a:tcPr>
                    <a:lnL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한국인터넷방송통신학회</a:t>
                      </a:r>
                    </a:p>
                  </a:txBody>
                  <a:tcPr>
                    <a:lnL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0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2024-10-31</a:t>
                      </a:r>
                    </a:p>
                  </a:txBody>
                  <a:tcPr>
                    <a:lnL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966562"/>
                  </a:ext>
                </a:extLst>
              </a:tr>
              <a:tr h="5965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A study on GAN-based car body parts defect detection process and compar-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ative analysis of YOLO v7, YOLO v8 object detection performance</a:t>
                      </a:r>
                    </a:p>
                  </a:txBody>
                  <a:tcPr>
                    <a:lnL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(MDPI) electronics</a:t>
                      </a:r>
                    </a:p>
                  </a:txBody>
                  <a:tcPr>
                    <a:lnL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>
                          <a:effectLst/>
                        </a:rPr>
                        <a:t>SCI(E)</a:t>
                      </a:r>
                    </a:p>
                  </a:txBody>
                  <a:tcPr>
                    <a:lnL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오연재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2024-07-02</a:t>
                      </a:r>
                    </a:p>
                  </a:txBody>
                  <a:tcPr>
                    <a:lnL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1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45553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GAN </a:t>
                      </a:r>
                      <a:r>
                        <a:rPr lang="ko-KR" altLang="en-US" sz="1050">
                          <a:effectLst/>
                        </a:rPr>
                        <a:t>알고리즘을 활용한 딥러닝 기반 </a:t>
                      </a:r>
                      <a:r>
                        <a:rPr lang="en-US" altLang="ko-KR" sz="1050">
                          <a:effectLst/>
                        </a:rPr>
                        <a:t>Yolo v7, Yolo v8 </a:t>
                      </a:r>
                      <a:r>
                        <a:rPr lang="ko-KR" altLang="en-US" sz="1050">
                          <a:effectLst/>
                        </a:rPr>
                        <a:t>모델 화재 탐지 성능 분석</a:t>
                      </a:r>
                    </a:p>
                  </a:txBody>
                  <a:tcPr>
                    <a:lnL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1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정보기술융합공학논문지</a:t>
                      </a:r>
                      <a:r>
                        <a:rPr lang="en-US" altLang="ko-KR" sz="1050">
                          <a:effectLst/>
                        </a:rPr>
                        <a:t>-KCI</a:t>
                      </a:r>
                    </a:p>
                  </a:txBody>
                  <a:tcPr>
                    <a:lnL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조선대학교 </a:t>
                      </a:r>
                      <a:r>
                        <a:rPr lang="en-US" altLang="ko-KR" sz="1050">
                          <a:effectLst/>
                        </a:rPr>
                        <a:t>IT</a:t>
                      </a:r>
                      <a:r>
                        <a:rPr lang="ko-KR" altLang="en-US" sz="1050">
                          <a:effectLst/>
                        </a:rPr>
                        <a:t>연구소</a:t>
                      </a:r>
                    </a:p>
                  </a:txBody>
                  <a:tcPr>
                    <a:lnL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050">
                          <a:effectLst/>
                        </a:rPr>
                        <a:t>정도윤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정희자</a:t>
                      </a:r>
                      <a:r>
                        <a:rPr lang="en-US" altLang="ko-KR" sz="1050">
                          <a:effectLst/>
                        </a:rPr>
                        <a:t>,</a:t>
                      </a:r>
                      <a:r>
                        <a:rPr lang="ko-KR" altLang="en-US" sz="105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1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050">
                          <a:effectLst/>
                        </a:rPr>
                        <a:t>2024-04-30</a:t>
                      </a:r>
                    </a:p>
                  </a:txBody>
                  <a:tcPr>
                    <a:lnL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01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1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080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1828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E14849-D940-F384-8067-F5B961D69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B597BF-F0CC-3114-AA07-3CA980CA3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14. 2024~2026. </a:t>
            </a:r>
            <a:r>
              <a:rPr lang="ko-KR" altLang="en-US" dirty="0"/>
              <a:t>논문</a:t>
            </a:r>
            <a:r>
              <a:rPr lang="en-US" altLang="ko-KR" dirty="0"/>
              <a:t>, </a:t>
            </a:r>
            <a:r>
              <a:rPr lang="ko-KR" altLang="en-US" dirty="0"/>
              <a:t>학술대회</a:t>
            </a:r>
            <a:r>
              <a:rPr lang="en-US" altLang="ko-KR" dirty="0"/>
              <a:t>, </a:t>
            </a:r>
            <a:r>
              <a:rPr lang="ko-KR" altLang="en-US" dirty="0"/>
              <a:t>학위논문 실적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C982EB8-5369-980C-E4F0-1427890DF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6BA796BF-44C0-B9DD-122C-78B874D66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38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FAFCF4-12FD-FB1C-66C9-2D5C0DD7C1EC}"/>
              </a:ext>
            </a:extLst>
          </p:cNvPr>
          <p:cNvSpPr txBox="1"/>
          <p:nvPr/>
        </p:nvSpPr>
        <p:spPr>
          <a:xfrm>
            <a:off x="838200" y="1126836"/>
            <a:ext cx="341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논문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DC8A603-92A8-4E11-4CDE-EA04365E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954969"/>
              </p:ext>
            </p:extLst>
          </p:nvPr>
        </p:nvGraphicFramePr>
        <p:xfrm>
          <a:off x="838199" y="1610591"/>
          <a:ext cx="10515600" cy="2283052"/>
        </p:xfrm>
        <a:graphic>
          <a:graphicData uri="http://schemas.openxmlformats.org/drawingml/2006/table">
            <a:tbl>
              <a:tblPr/>
              <a:tblGrid>
                <a:gridCol w="538019">
                  <a:extLst>
                    <a:ext uri="{9D8B030D-6E8A-4147-A177-3AD203B41FA5}">
                      <a16:colId xmlns:a16="http://schemas.microsoft.com/office/drawing/2014/main" val="3603447033"/>
                    </a:ext>
                  </a:extLst>
                </a:gridCol>
                <a:gridCol w="2586182">
                  <a:extLst>
                    <a:ext uri="{9D8B030D-6E8A-4147-A177-3AD203B41FA5}">
                      <a16:colId xmlns:a16="http://schemas.microsoft.com/office/drawing/2014/main" val="2501478435"/>
                    </a:ext>
                  </a:extLst>
                </a:gridCol>
                <a:gridCol w="1856509">
                  <a:extLst>
                    <a:ext uri="{9D8B030D-6E8A-4147-A177-3AD203B41FA5}">
                      <a16:colId xmlns:a16="http://schemas.microsoft.com/office/drawing/2014/main" val="224875099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76064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28208959"/>
                    </a:ext>
                  </a:extLst>
                </a:gridCol>
                <a:gridCol w="1347258">
                  <a:extLst>
                    <a:ext uri="{9D8B030D-6E8A-4147-A177-3AD203B41FA5}">
                      <a16:colId xmlns:a16="http://schemas.microsoft.com/office/drawing/2014/main" val="1546460677"/>
                    </a:ext>
                  </a:extLst>
                </a:gridCol>
                <a:gridCol w="1647632">
                  <a:extLst>
                    <a:ext uri="{9D8B030D-6E8A-4147-A177-3AD203B41FA5}">
                      <a16:colId xmlns:a16="http://schemas.microsoft.com/office/drawing/2014/main" val="2171165761"/>
                    </a:ext>
                  </a:extLst>
                </a:gridCol>
              </a:tblGrid>
              <a:tr h="1228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번호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주제명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발행기관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저자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게재일자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 dirty="0">
                          <a:effectLst/>
                        </a:rPr>
                        <a:t>링크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892171"/>
                  </a:ext>
                </a:extLst>
              </a:tr>
              <a:tr h="9123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 dirty="0">
                          <a:effectLst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GAN</a:t>
                      </a:r>
                      <a:r>
                        <a:rPr lang="ko-KR" altLang="en-US" sz="1200">
                          <a:effectLst/>
                        </a:rPr>
                        <a:t>기반의 </a:t>
                      </a:r>
                      <a:r>
                        <a:rPr lang="en-US" altLang="ko-KR" sz="1200">
                          <a:effectLst/>
                        </a:rPr>
                        <a:t>Semi Supervised Learning</a:t>
                      </a:r>
                      <a:r>
                        <a:rPr lang="ko-KR" altLang="en-US" sz="1200">
                          <a:effectLst/>
                        </a:rPr>
                        <a:t>을 활용한 이미지 생성 및 분류</a:t>
                      </a:r>
                    </a:p>
                  </a:txBody>
                  <a:tcPr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스마트미디어저널</a:t>
                      </a:r>
                    </a:p>
                  </a:txBody>
                  <a:tcPr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한국스마트미디어학회</a:t>
                      </a:r>
                    </a:p>
                  </a:txBody>
                  <a:tcPr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정도윤</a:t>
                      </a:r>
                      <a:r>
                        <a:rPr lang="en-US" altLang="ko-KR" sz="1200">
                          <a:effectLst/>
                        </a:rPr>
                        <a:t>,</a:t>
                      </a:r>
                      <a:r>
                        <a:rPr lang="ko-KR" altLang="en-US" sz="1200">
                          <a:effectLst/>
                        </a:rPr>
                        <a:t>최광미</a:t>
                      </a:r>
                      <a:r>
                        <a:rPr lang="en-US" altLang="ko-KR" sz="1200">
                          <a:effectLst/>
                        </a:rPr>
                        <a:t>,</a:t>
                      </a:r>
                      <a:r>
                        <a:rPr lang="ko-KR" altLang="en-US" sz="120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2024-04-01</a:t>
                      </a:r>
                    </a:p>
                  </a:txBody>
                  <a:tcPr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28557"/>
                  </a:ext>
                </a:extLst>
              </a:tr>
              <a:tr h="5439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AIoT </a:t>
                      </a:r>
                      <a:r>
                        <a:rPr lang="ko-KR" altLang="en-US" sz="1200">
                          <a:effectLst/>
                        </a:rPr>
                        <a:t>기반의 영상처리를 통한 근로자 스마트 안전관리 플랫폼</a:t>
                      </a:r>
                    </a:p>
                  </a:txBody>
                  <a:tcPr>
                    <a:lnL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정보기술융합공학논문지</a:t>
                      </a:r>
                    </a:p>
                  </a:txBody>
                  <a:tcPr>
                    <a:lnL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조선대학교</a:t>
                      </a:r>
                      <a:r>
                        <a:rPr lang="en-US" altLang="ko-KR" sz="1200">
                          <a:effectLst/>
                        </a:rPr>
                        <a:t>IT</a:t>
                      </a:r>
                      <a:r>
                        <a:rPr lang="ko-KR" altLang="en-US" sz="1200">
                          <a:effectLst/>
                        </a:rPr>
                        <a:t>연구소</a:t>
                      </a:r>
                    </a:p>
                  </a:txBody>
                  <a:tcPr>
                    <a:lnL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정도윤</a:t>
                      </a:r>
                      <a:r>
                        <a:rPr lang="en-US" altLang="ko-KR" sz="1200">
                          <a:effectLst/>
                        </a:rPr>
                        <a:t>,</a:t>
                      </a:r>
                      <a:r>
                        <a:rPr lang="ko-KR" altLang="en-US" sz="1200">
                          <a:effectLst/>
                        </a:rPr>
                        <a:t>정희자</a:t>
                      </a:r>
                      <a:r>
                        <a:rPr lang="en-US" altLang="ko-KR" sz="1200">
                          <a:effectLst/>
                        </a:rPr>
                        <a:t>,</a:t>
                      </a:r>
                      <a:r>
                        <a:rPr lang="ko-KR" altLang="en-US" sz="120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2023-12-29</a:t>
                      </a:r>
                    </a:p>
                  </a:txBody>
                  <a:tcPr>
                    <a:lnL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60752"/>
                  </a:ext>
                </a:extLst>
              </a:tr>
              <a:tr h="6491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10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조기 화재 예방을 위한 </a:t>
                      </a:r>
                      <a:r>
                        <a:rPr lang="en-US" altLang="ko-KR" sz="1200">
                          <a:effectLst/>
                        </a:rPr>
                        <a:t>IoT </a:t>
                      </a:r>
                      <a:r>
                        <a:rPr lang="ko-KR" altLang="en-US" sz="1200">
                          <a:effectLst/>
                        </a:rPr>
                        <a:t>기반의 피난 안내 시스템</a:t>
                      </a:r>
                    </a:p>
                  </a:txBody>
                  <a:tcPr>
                    <a:lnL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인공지능</a:t>
                      </a:r>
                      <a:r>
                        <a:rPr lang="en-US" altLang="ko-KR" sz="1200">
                          <a:effectLst/>
                        </a:rPr>
                        <a:t>&amp;</a:t>
                      </a:r>
                      <a:r>
                        <a:rPr lang="ko-KR" altLang="en-US" sz="1200">
                          <a:effectLst/>
                        </a:rPr>
                        <a:t>빅데이터 논문지</a:t>
                      </a:r>
                    </a:p>
                  </a:txBody>
                  <a:tcPr>
                    <a:lnL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E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호남대학교 </a:t>
                      </a:r>
                      <a:r>
                        <a:rPr lang="en-US" altLang="ko-KR" sz="1200">
                          <a:effectLst/>
                        </a:rPr>
                        <a:t>AI-Bigdata </a:t>
                      </a:r>
                      <a:r>
                        <a:rPr lang="ko-KR" altLang="en-US" sz="1200">
                          <a:effectLst/>
                        </a:rPr>
                        <a:t>연구소</a:t>
                      </a:r>
                    </a:p>
                  </a:txBody>
                  <a:tcPr>
                    <a:lnL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9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>
                          <a:effectLst/>
                        </a:rPr>
                        <a:t>정도윤</a:t>
                      </a:r>
                      <a:r>
                        <a:rPr lang="en-US" altLang="ko-KR" sz="1200">
                          <a:effectLst/>
                        </a:rPr>
                        <a:t>,</a:t>
                      </a:r>
                      <a:r>
                        <a:rPr lang="ko-KR" altLang="en-US" sz="1200">
                          <a:effectLst/>
                        </a:rPr>
                        <a:t>김남호</a:t>
                      </a:r>
                    </a:p>
                  </a:txBody>
                  <a:tcPr>
                    <a:lnL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4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F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200">
                          <a:effectLst/>
                        </a:rPr>
                        <a:t>2023-06-30</a:t>
                      </a:r>
                    </a:p>
                  </a:txBody>
                  <a:tcPr>
                    <a:lnL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200" u="sng" dirty="0">
                          <a:solidFill>
                            <a:srgbClr val="1E30F3"/>
                          </a:solidFill>
                          <a:effectLst/>
                        </a:rPr>
                        <a:t>석사과정</a:t>
                      </a:r>
                      <a:endParaRPr lang="ko-KR" altLang="en-US" sz="12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1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0D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643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0702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89F5C-90F4-4A31-32A0-15AEECA59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6A5E9C-91F4-E7EC-2017-48FCA50C6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14. 2024~2026. </a:t>
            </a:r>
            <a:r>
              <a:rPr lang="ko-KR" altLang="en-US" dirty="0"/>
              <a:t>논문</a:t>
            </a:r>
            <a:r>
              <a:rPr lang="en-US" altLang="ko-KR" dirty="0"/>
              <a:t>, </a:t>
            </a:r>
            <a:r>
              <a:rPr lang="ko-KR" altLang="en-US" dirty="0"/>
              <a:t>학술대회</a:t>
            </a:r>
            <a:r>
              <a:rPr lang="en-US" altLang="ko-KR" dirty="0"/>
              <a:t>, </a:t>
            </a:r>
            <a:r>
              <a:rPr lang="ko-KR" altLang="en-US" dirty="0"/>
              <a:t>학위논문 실적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16E2096-0D0F-5EA0-7A78-31FE0F4A6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5C4ECFF4-B23B-9672-5CEF-28608B91A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39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DCE6A0-C0BF-8B41-3B59-D872AC9DE36A}"/>
              </a:ext>
            </a:extLst>
          </p:cNvPr>
          <p:cNvSpPr txBox="1"/>
          <p:nvPr/>
        </p:nvSpPr>
        <p:spPr>
          <a:xfrm>
            <a:off x="838200" y="1126836"/>
            <a:ext cx="341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학위논문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C8C5B04-F321-3553-0758-0F5066A25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433896"/>
              </p:ext>
            </p:extLst>
          </p:nvPr>
        </p:nvGraphicFramePr>
        <p:xfrm>
          <a:off x="838199" y="1610591"/>
          <a:ext cx="10515600" cy="1122446"/>
        </p:xfrm>
        <a:graphic>
          <a:graphicData uri="http://schemas.openxmlformats.org/drawingml/2006/table">
            <a:tbl>
              <a:tblPr/>
              <a:tblGrid>
                <a:gridCol w="538019">
                  <a:extLst>
                    <a:ext uri="{9D8B030D-6E8A-4147-A177-3AD203B41FA5}">
                      <a16:colId xmlns:a16="http://schemas.microsoft.com/office/drawing/2014/main" val="3603447033"/>
                    </a:ext>
                  </a:extLst>
                </a:gridCol>
                <a:gridCol w="2586182">
                  <a:extLst>
                    <a:ext uri="{9D8B030D-6E8A-4147-A177-3AD203B41FA5}">
                      <a16:colId xmlns:a16="http://schemas.microsoft.com/office/drawing/2014/main" val="2501478435"/>
                    </a:ext>
                  </a:extLst>
                </a:gridCol>
                <a:gridCol w="1856509">
                  <a:extLst>
                    <a:ext uri="{9D8B030D-6E8A-4147-A177-3AD203B41FA5}">
                      <a16:colId xmlns:a16="http://schemas.microsoft.com/office/drawing/2014/main" val="224875099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76064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28208959"/>
                    </a:ext>
                  </a:extLst>
                </a:gridCol>
                <a:gridCol w="1347258">
                  <a:extLst>
                    <a:ext uri="{9D8B030D-6E8A-4147-A177-3AD203B41FA5}">
                      <a16:colId xmlns:a16="http://schemas.microsoft.com/office/drawing/2014/main" val="1546460677"/>
                    </a:ext>
                  </a:extLst>
                </a:gridCol>
                <a:gridCol w="1647632">
                  <a:extLst>
                    <a:ext uri="{9D8B030D-6E8A-4147-A177-3AD203B41FA5}">
                      <a16:colId xmlns:a16="http://schemas.microsoft.com/office/drawing/2014/main" val="2171165761"/>
                    </a:ext>
                  </a:extLst>
                </a:gridCol>
              </a:tblGrid>
              <a:tr h="1228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번호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주제명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E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발행기관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저자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050">
                          <a:effectLst/>
                        </a:rPr>
                        <a:t>게재일자</a:t>
                      </a: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F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ko-KR" altLang="en-US" sz="1050" dirty="0">
                        <a:effectLst/>
                      </a:endParaRPr>
                    </a:p>
                  </a:txBody>
                  <a:tcPr marL="17546" marR="17546" marT="8773" marB="8773"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892171"/>
                  </a:ext>
                </a:extLst>
              </a:tr>
              <a:tr h="9123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400" dirty="0">
                          <a:effectLst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400">
                          <a:effectLst/>
                        </a:rPr>
                        <a:t>적대적 생성 신경망</a:t>
                      </a:r>
                      <a:r>
                        <a:rPr lang="en-US" altLang="ko-KR" sz="1400">
                          <a:effectLst/>
                        </a:rPr>
                        <a:t>(GAN)</a:t>
                      </a:r>
                      <a:r>
                        <a:rPr lang="ko-KR" altLang="en-US" sz="1400">
                          <a:effectLst/>
                        </a:rPr>
                        <a:t>을 활용한 딥러닝 기반의 향상된 자동차 부품 품질검사 기법 연구</a:t>
                      </a:r>
                    </a:p>
                  </a:txBody>
                  <a:tcPr>
                    <a:lnL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400">
                          <a:effectLst/>
                        </a:rPr>
                        <a:t>호남대학교 대학원</a:t>
                      </a:r>
                    </a:p>
                  </a:txBody>
                  <a:tcPr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3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400">
                          <a:effectLst/>
                        </a:rPr>
                        <a:t>호남대학교 대학원</a:t>
                      </a:r>
                    </a:p>
                  </a:txBody>
                  <a:tcPr>
                    <a:lnL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A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0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400">
                          <a:effectLst/>
                        </a:rPr>
                        <a:t>정도윤</a:t>
                      </a:r>
                    </a:p>
                  </a:txBody>
                  <a:tcPr>
                    <a:lnL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0B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6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400">
                          <a:effectLst/>
                        </a:rPr>
                        <a:t>석사학위논문</a:t>
                      </a:r>
                      <a:r>
                        <a:rPr lang="en-US" altLang="ko-KR" sz="1400">
                          <a:effectLst/>
                        </a:rPr>
                        <a:t>(2025.2)</a:t>
                      </a:r>
                    </a:p>
                  </a:txBody>
                  <a:tcPr>
                    <a:lnL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0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40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2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08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28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620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3A5B5-30A9-D7D6-ECB8-DDD9D2F0F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D42491-BE59-2AC1-DA0F-9D4DB4552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프로필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5E4DA44-7498-247E-01CB-7013A32F48B5}"/>
              </a:ext>
            </a:extLst>
          </p:cNvPr>
          <p:cNvSpPr/>
          <p:nvPr/>
        </p:nvSpPr>
        <p:spPr>
          <a:xfrm>
            <a:off x="3131126" y="817923"/>
            <a:ext cx="8589819" cy="54679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7D3FE2E-63B6-C323-099F-B302FB895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2D46534-0DC3-592C-A2A6-5EF80B3F1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FB81960-2331-2F94-EE6B-2A66EDD460C0}"/>
              </a:ext>
            </a:extLst>
          </p:cNvPr>
          <p:cNvSpPr txBox="1"/>
          <p:nvPr/>
        </p:nvSpPr>
        <p:spPr>
          <a:xfrm>
            <a:off x="3322781" y="856585"/>
            <a:ext cx="1941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희망 연봉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78459E-5EA9-4929-7093-FD2401E9F902}"/>
              </a:ext>
            </a:extLst>
          </p:cNvPr>
          <p:cNvSpPr txBox="1"/>
          <p:nvPr/>
        </p:nvSpPr>
        <p:spPr>
          <a:xfrm>
            <a:off x="5394036" y="889732"/>
            <a:ext cx="5597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회사 내규에 따름</a:t>
            </a:r>
            <a:r>
              <a:rPr lang="en-US" altLang="ko-KR" sz="1400" dirty="0">
                <a:latin typeface="+mn-ea"/>
              </a:rPr>
              <a:t>. (</a:t>
            </a:r>
            <a:r>
              <a:rPr lang="ko-KR" altLang="en-US" sz="1400" dirty="0">
                <a:latin typeface="+mn-ea"/>
              </a:rPr>
              <a:t>협의 가능함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B35854-3730-1758-FEA1-E22451496291}"/>
              </a:ext>
            </a:extLst>
          </p:cNvPr>
          <p:cNvSpPr txBox="1"/>
          <p:nvPr/>
        </p:nvSpPr>
        <p:spPr>
          <a:xfrm>
            <a:off x="3322781" y="1292288"/>
            <a:ext cx="1941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희망 직급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ECEA97-1329-8DE9-501B-701860A4B48D}"/>
              </a:ext>
            </a:extLst>
          </p:cNvPr>
          <p:cNvSpPr txBox="1"/>
          <p:nvPr/>
        </p:nvSpPr>
        <p:spPr>
          <a:xfrm>
            <a:off x="5394036" y="1334671"/>
            <a:ext cx="5597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대리</a:t>
            </a:r>
            <a:r>
              <a:rPr lang="en-US" altLang="ko-KR" sz="1400" dirty="0">
                <a:latin typeface="+mn-ea"/>
              </a:rPr>
              <a:t>~</a:t>
            </a:r>
            <a:r>
              <a:rPr lang="ko-KR" altLang="en-US" sz="1400" dirty="0">
                <a:latin typeface="+mn-ea"/>
              </a:rPr>
              <a:t>과장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팀장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495DB2-EDBC-E99D-890C-4B0193DA46C4}"/>
              </a:ext>
            </a:extLst>
          </p:cNvPr>
          <p:cNvSpPr txBox="1"/>
          <p:nvPr/>
        </p:nvSpPr>
        <p:spPr>
          <a:xfrm>
            <a:off x="3322781" y="1751903"/>
            <a:ext cx="1941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할 수 있는 일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530C5E-FA88-7B82-DF18-AB503FB21107}"/>
              </a:ext>
            </a:extLst>
          </p:cNvPr>
          <p:cNvSpPr txBox="1"/>
          <p:nvPr/>
        </p:nvSpPr>
        <p:spPr>
          <a:xfrm>
            <a:off x="5394036" y="1785050"/>
            <a:ext cx="5597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개발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설계</a:t>
            </a:r>
            <a:r>
              <a:rPr lang="en-US" altLang="ko-KR" sz="1400" dirty="0">
                <a:latin typeface="+mn-ea"/>
              </a:rPr>
              <a:t>, PM, </a:t>
            </a:r>
            <a:r>
              <a:rPr lang="ko-KR" altLang="en-US" sz="1400" dirty="0">
                <a:latin typeface="+mn-ea"/>
              </a:rPr>
              <a:t>알고리즘 검증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보안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제안서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AC0FC-35F0-ED3D-7797-EA14DEECD396}"/>
              </a:ext>
            </a:extLst>
          </p:cNvPr>
          <p:cNvSpPr txBox="1"/>
          <p:nvPr/>
        </p:nvSpPr>
        <p:spPr>
          <a:xfrm>
            <a:off x="3322781" y="2230690"/>
            <a:ext cx="194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소프트웨어</a:t>
            </a:r>
            <a:br>
              <a:rPr lang="en-US" altLang="ko-KR" b="1" dirty="0"/>
            </a:br>
            <a:r>
              <a:rPr lang="ko-KR" altLang="en-US" b="1" dirty="0"/>
              <a:t>기술자경력증명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5F9E47-2506-A20B-C0B9-185DF7D6C3EE}"/>
              </a:ext>
            </a:extLst>
          </p:cNvPr>
          <p:cNvSpPr txBox="1"/>
          <p:nvPr/>
        </p:nvSpPr>
        <p:spPr>
          <a:xfrm>
            <a:off x="5394036" y="2263837"/>
            <a:ext cx="5597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등급제 폐지 기준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고급기술자</a:t>
            </a:r>
            <a:r>
              <a:rPr lang="en-US" altLang="ko-KR" sz="1400" dirty="0">
                <a:latin typeface="+mn-ea"/>
              </a:rPr>
              <a:t>(</a:t>
            </a:r>
            <a:r>
              <a:rPr lang="ko-KR" altLang="en-US" sz="1400" dirty="0">
                <a:latin typeface="+mn-ea"/>
              </a:rPr>
              <a:t>기사 보유 후 박사 졸업자에 해당</a:t>
            </a:r>
            <a:r>
              <a:rPr lang="en-US" altLang="ko-KR" sz="1400" dirty="0">
                <a:latin typeface="+mn-ea"/>
              </a:rPr>
              <a:t>)</a:t>
            </a:r>
            <a:endParaRPr lang="ko-KR" altLang="en-US" sz="1400" dirty="0"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402EB3-DB83-852B-81CE-EB4CB3140010}"/>
              </a:ext>
            </a:extLst>
          </p:cNvPr>
          <p:cNvSpPr txBox="1"/>
          <p:nvPr/>
        </p:nvSpPr>
        <p:spPr>
          <a:xfrm>
            <a:off x="3322781" y="3019589"/>
            <a:ext cx="1941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근무 희망시간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6D633B-25B1-0F73-63C1-6F291F033035}"/>
              </a:ext>
            </a:extLst>
          </p:cNvPr>
          <p:cNvSpPr txBox="1"/>
          <p:nvPr/>
        </p:nvSpPr>
        <p:spPr>
          <a:xfrm>
            <a:off x="5394036" y="3052736"/>
            <a:ext cx="5597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ea"/>
              </a:rPr>
              <a:t>09:00 ~ 18:00</a:t>
            </a:r>
            <a:endParaRPr lang="ko-KR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88002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9B9A-77BD-1017-FF43-27CABAE23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92B045-CFD2-6FB4-31F8-538E29C13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15. 2022</a:t>
            </a:r>
            <a:r>
              <a:rPr lang="ko-KR" altLang="en-US" dirty="0"/>
              <a:t>년 강의 자료 연구 실적</a:t>
            </a:r>
            <a:r>
              <a:rPr lang="en-US" altLang="ko-KR" dirty="0"/>
              <a:t>(</a:t>
            </a:r>
            <a:r>
              <a:rPr lang="ko-KR" altLang="en-US" dirty="0"/>
              <a:t>일부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6FC578B-0DEC-888E-A965-DB853EA51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298075F9-585E-59F2-5167-7C27A1D81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40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85C6281-086E-8902-164E-5491C1D90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517" y="1237672"/>
            <a:ext cx="4647303" cy="4964545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C81B42F-3EB0-B4E4-F69D-9F6B1AB92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087" y="1237672"/>
            <a:ext cx="4898707" cy="504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050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53DD7-DDEE-CAE7-9A72-EFDA8461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70C10F-FA7B-F850-F070-DC1FC4A75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15. 2022</a:t>
            </a:r>
            <a:r>
              <a:rPr lang="ko-KR" altLang="en-US" dirty="0"/>
              <a:t>년 강의 자료 연구 실적</a:t>
            </a:r>
            <a:r>
              <a:rPr lang="en-US" altLang="ko-KR" dirty="0"/>
              <a:t>(</a:t>
            </a:r>
            <a:r>
              <a:rPr lang="ko-KR" altLang="en-US" dirty="0"/>
              <a:t>일부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1604B58-E24D-141F-012A-4BE34CF6A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88777915-28D1-9ECA-1979-FEEC9BCF4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41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955FE45-DC0F-D1BD-1F93-846590EB6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22" y="1376218"/>
            <a:ext cx="6185346" cy="375458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0651EA05-475A-6063-EF96-683E5D378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317" y="1376218"/>
            <a:ext cx="5467861" cy="27533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88D6DB-185D-398E-6E96-30BE64F4B8CE}"/>
              </a:ext>
            </a:extLst>
          </p:cNvPr>
          <p:cNvSpPr txBox="1"/>
          <p:nvPr/>
        </p:nvSpPr>
        <p:spPr>
          <a:xfrm>
            <a:off x="561108" y="5201199"/>
            <a:ext cx="7305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dirty="0"/>
              <a:t>실제 구동이 가능한 기술 자료를 연구하여 </a:t>
            </a:r>
            <a:r>
              <a:rPr lang="en-US" altLang="ko-KR" sz="1400" dirty="0" err="1"/>
              <a:t>github</a:t>
            </a:r>
            <a:r>
              <a:rPr lang="ko-KR" altLang="en-US" sz="1400" dirty="0"/>
              <a:t>에 공유하고 있음</a:t>
            </a:r>
            <a:r>
              <a:rPr lang="en-US" altLang="ko-KR" sz="1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865335-DBA9-C3C4-3EE7-52FD64220364}"/>
              </a:ext>
            </a:extLst>
          </p:cNvPr>
          <p:cNvSpPr txBox="1"/>
          <p:nvPr/>
        </p:nvSpPr>
        <p:spPr>
          <a:xfrm>
            <a:off x="561108" y="5513079"/>
            <a:ext cx="7305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[</a:t>
            </a:r>
            <a:r>
              <a:rPr lang="ko-KR" altLang="en-US" sz="1400" b="1" dirty="0"/>
              <a:t>결과</a:t>
            </a:r>
            <a:r>
              <a:rPr lang="en-US" altLang="ko-KR" sz="1400" b="1" dirty="0"/>
              <a:t>]</a:t>
            </a:r>
          </a:p>
          <a:p>
            <a:r>
              <a:rPr lang="ko-KR" altLang="en-US" sz="1400" dirty="0"/>
              <a:t>개방된 </a:t>
            </a:r>
            <a:r>
              <a:rPr lang="en-US" altLang="ko-KR" sz="1400" dirty="0"/>
              <a:t>IT </a:t>
            </a:r>
            <a:r>
              <a:rPr lang="ko-KR" altLang="en-US" sz="1400" dirty="0"/>
              <a:t>생태계 환경을 위해 꾸준히 노력하고 있음</a:t>
            </a:r>
            <a:r>
              <a:rPr lang="en-US" altLang="ko-KR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9835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3CCF9-776C-0744-DE25-F284E223F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1D33C5-3BB2-C8A3-8209-C5FE4480D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Index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2449666-9636-672E-A9FA-7C440F477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7FDA54CF-04A5-C706-85A0-799228D8D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A871DC-FF68-BFE0-9DE1-D2E8194D6AC3}"/>
              </a:ext>
            </a:extLst>
          </p:cNvPr>
          <p:cNvSpPr txBox="1"/>
          <p:nvPr/>
        </p:nvSpPr>
        <p:spPr>
          <a:xfrm>
            <a:off x="9433787" y="1409820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2022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F8047-27E6-D586-E7E5-4D3F53F20FF9}"/>
              </a:ext>
            </a:extLst>
          </p:cNvPr>
          <p:cNvSpPr txBox="1"/>
          <p:nvPr/>
        </p:nvSpPr>
        <p:spPr>
          <a:xfrm>
            <a:off x="8581149" y="1717597"/>
            <a:ext cx="2499595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err="1">
                <a:latin typeface="+mn-ea"/>
              </a:rPr>
              <a:t>한국폴리텍</a:t>
            </a:r>
            <a:r>
              <a:rPr lang="en-US" altLang="ko-KR" sz="1100" b="1" dirty="0">
                <a:latin typeface="+mn-ea"/>
              </a:rPr>
              <a:t>5</a:t>
            </a:r>
            <a:r>
              <a:rPr lang="ko-KR" altLang="en-US" sz="1100" b="1" dirty="0">
                <a:latin typeface="+mn-ea"/>
              </a:rPr>
              <a:t>대학 </a:t>
            </a:r>
            <a:r>
              <a:rPr lang="en-US" altLang="ko-KR" sz="1100" b="1" dirty="0">
                <a:latin typeface="+mn-ea"/>
              </a:rPr>
              <a:t>AI</a:t>
            </a:r>
            <a:r>
              <a:rPr lang="ko-KR" altLang="en-US" sz="1100" b="1" dirty="0">
                <a:latin typeface="+mn-ea"/>
              </a:rPr>
              <a:t>융합과</a:t>
            </a:r>
            <a:r>
              <a:rPr lang="en-US" altLang="ko-KR" sz="1100" b="1" dirty="0">
                <a:latin typeface="+mn-ea"/>
              </a:rPr>
              <a:t>(1</a:t>
            </a:r>
            <a:r>
              <a:rPr lang="ko-KR" altLang="en-US" sz="1100" b="1" dirty="0">
                <a:latin typeface="+mn-ea"/>
              </a:rPr>
              <a:t>년 과정</a:t>
            </a:r>
            <a:r>
              <a:rPr lang="en-US" altLang="ko-KR" sz="1100" b="1" dirty="0">
                <a:latin typeface="+mn-ea"/>
              </a:rPr>
              <a:t>)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F324D3-65A6-2D68-D28A-C64C478E8548}"/>
              </a:ext>
            </a:extLst>
          </p:cNvPr>
          <p:cNvSpPr txBox="1"/>
          <p:nvPr/>
        </p:nvSpPr>
        <p:spPr>
          <a:xfrm>
            <a:off x="8369291" y="2463888"/>
            <a:ext cx="2835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C#, AI, PHP, USB </a:t>
            </a:r>
            <a:r>
              <a:rPr lang="ko-KR" altLang="en-US" sz="1200" dirty="0">
                <a:latin typeface="+mn-ea"/>
              </a:rPr>
              <a:t>카메라를 통한 </a:t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QR</a:t>
            </a:r>
            <a:r>
              <a:rPr lang="ko-KR" altLang="en-US" sz="1200" dirty="0">
                <a:latin typeface="+mn-ea"/>
              </a:rPr>
              <a:t>코드 인식 구현 프로젝트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317157-7F64-0F32-6D59-D952D3CAF4AC}"/>
              </a:ext>
            </a:extLst>
          </p:cNvPr>
          <p:cNvSpPr txBox="1"/>
          <p:nvPr/>
        </p:nvSpPr>
        <p:spPr>
          <a:xfrm>
            <a:off x="8399315" y="2926075"/>
            <a:ext cx="2835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(</a:t>
            </a:r>
            <a:r>
              <a:rPr lang="ko-KR" altLang="en-US" sz="1200" b="1" dirty="0">
                <a:latin typeface="+mn-ea"/>
              </a:rPr>
              <a:t>스마트물류</a:t>
            </a:r>
            <a:r>
              <a:rPr lang="en-US" altLang="ko-KR" sz="1200" b="1" dirty="0">
                <a:latin typeface="+mn-ea"/>
              </a:rPr>
              <a:t>) – XOR</a:t>
            </a:r>
            <a:r>
              <a:rPr lang="ko-KR" altLang="en-US" sz="1200" b="1" dirty="0">
                <a:latin typeface="+mn-ea"/>
              </a:rPr>
              <a:t>파이 </a:t>
            </a:r>
            <a:endParaRPr lang="en-US" altLang="ko-KR" sz="1200" b="1" dirty="0">
              <a:latin typeface="+mn-ea"/>
            </a:endParaRPr>
          </a:p>
          <a:p>
            <a:pPr algn="ctr"/>
            <a:r>
              <a:rPr lang="ko-KR" altLang="en-US" sz="1200" b="1" dirty="0">
                <a:latin typeface="+mn-ea"/>
              </a:rPr>
              <a:t>역할</a:t>
            </a:r>
            <a:r>
              <a:rPr lang="en-US" altLang="ko-KR" sz="1200" b="1" dirty="0">
                <a:latin typeface="+mn-ea"/>
              </a:rPr>
              <a:t>: </a:t>
            </a:r>
            <a:r>
              <a:rPr lang="ko-KR" altLang="en-US" sz="1200" b="1" dirty="0">
                <a:latin typeface="+mn-ea"/>
              </a:rPr>
              <a:t>개발 팀장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BDE407-6379-30EB-82FF-583046BC8AB4}"/>
              </a:ext>
            </a:extLst>
          </p:cNvPr>
          <p:cNvSpPr txBox="1"/>
          <p:nvPr/>
        </p:nvSpPr>
        <p:spPr>
          <a:xfrm>
            <a:off x="1977740" y="1409820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2020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544E96-1CB0-DB79-33FE-35527E03C512}"/>
              </a:ext>
            </a:extLst>
          </p:cNvPr>
          <p:cNvSpPr txBox="1"/>
          <p:nvPr/>
        </p:nvSpPr>
        <p:spPr>
          <a:xfrm>
            <a:off x="1488213" y="1717597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+mn-ea"/>
              </a:rPr>
              <a:t>㈜</a:t>
            </a:r>
            <a:r>
              <a:rPr lang="ko-KR" altLang="en-US" sz="1400" dirty="0" err="1">
                <a:latin typeface="+mn-ea"/>
              </a:rPr>
              <a:t>새하정보시스템</a:t>
            </a:r>
            <a:endParaRPr lang="ko-KR" altLang="en-US" sz="1400" dirty="0"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292015-6DBA-B98B-122A-0323D46F2742}"/>
              </a:ext>
            </a:extLst>
          </p:cNvPr>
          <p:cNvSpPr txBox="1"/>
          <p:nvPr/>
        </p:nvSpPr>
        <p:spPr>
          <a:xfrm>
            <a:off x="957122" y="2078132"/>
            <a:ext cx="2757056" cy="27699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신입 </a:t>
            </a:r>
            <a:r>
              <a:rPr lang="en-US" altLang="ko-KR" sz="1200" b="1" dirty="0">
                <a:latin typeface="+mn-ea"/>
              </a:rPr>
              <a:t>PJT: </a:t>
            </a:r>
            <a:r>
              <a:rPr lang="ko-KR" altLang="en-US" sz="1200" b="1" dirty="0">
                <a:latin typeface="+mn-ea"/>
              </a:rPr>
              <a:t>안내정보시스템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EC6006-7A2F-A1DE-C08B-E254DDF04F78}"/>
              </a:ext>
            </a:extLst>
          </p:cNvPr>
          <p:cNvSpPr txBox="1"/>
          <p:nvPr/>
        </p:nvSpPr>
        <p:spPr>
          <a:xfrm>
            <a:off x="957122" y="2945672"/>
            <a:ext cx="2757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역할</a:t>
            </a:r>
            <a:r>
              <a:rPr lang="en-US" altLang="ko-KR" sz="1400" b="1" dirty="0">
                <a:latin typeface="+mn-ea"/>
              </a:rPr>
              <a:t>: </a:t>
            </a:r>
            <a:r>
              <a:rPr lang="ko-KR" altLang="en-US" sz="1400" b="1" dirty="0">
                <a:latin typeface="+mn-ea"/>
              </a:rPr>
              <a:t>개발 팀장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ED9B89-771D-563A-D31C-9F24A3CE6883}"/>
              </a:ext>
            </a:extLst>
          </p:cNvPr>
          <p:cNvSpPr txBox="1"/>
          <p:nvPr/>
        </p:nvSpPr>
        <p:spPr>
          <a:xfrm>
            <a:off x="5675752" y="3850715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2023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236A90-02DE-A93C-B785-58EE697875DC}"/>
              </a:ext>
            </a:extLst>
          </p:cNvPr>
          <p:cNvSpPr txBox="1"/>
          <p:nvPr/>
        </p:nvSpPr>
        <p:spPr>
          <a:xfrm>
            <a:off x="4528129" y="4849807"/>
            <a:ext cx="2957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안드로이드 프로젝트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en-US" altLang="ko-KR" sz="1200" dirty="0">
                <a:latin typeface="+mn-ea"/>
              </a:rPr>
              <a:t>Bim </a:t>
            </a:r>
            <a:r>
              <a:rPr lang="ko-KR" altLang="en-US" sz="1200" dirty="0">
                <a:latin typeface="+mn-ea"/>
              </a:rPr>
              <a:t>화재 대피 시스템 </a:t>
            </a:r>
            <a:r>
              <a:rPr lang="en-US" altLang="ko-KR" sz="1200" dirty="0">
                <a:latin typeface="+mn-ea"/>
              </a:rPr>
              <a:t>2D/3D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DB1527-BC89-A88F-23A2-34BC41E88D8F}"/>
              </a:ext>
            </a:extLst>
          </p:cNvPr>
          <p:cNvSpPr txBox="1"/>
          <p:nvPr/>
        </p:nvSpPr>
        <p:spPr>
          <a:xfrm>
            <a:off x="4528129" y="4184023"/>
            <a:ext cx="29579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+mn-ea"/>
              </a:rPr>
              <a:t>5</a:t>
            </a:r>
            <a:r>
              <a:rPr lang="ko-KR" altLang="en-US" sz="1400" dirty="0">
                <a:latin typeface="+mn-ea"/>
              </a:rPr>
              <a:t>월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94625D-3E7B-F7F3-DD39-7ED9A685190D}"/>
              </a:ext>
            </a:extLst>
          </p:cNvPr>
          <p:cNvSpPr txBox="1"/>
          <p:nvPr/>
        </p:nvSpPr>
        <p:spPr>
          <a:xfrm>
            <a:off x="9388759" y="3850715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2023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BF3B20-0BE5-C2D3-9918-81D94F1BCE13}"/>
              </a:ext>
            </a:extLst>
          </p:cNvPr>
          <p:cNvSpPr txBox="1"/>
          <p:nvPr/>
        </p:nvSpPr>
        <p:spPr>
          <a:xfrm>
            <a:off x="8249220" y="4886008"/>
            <a:ext cx="2957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YOLO v8, OpenCV </a:t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PyQt5 GUI </a:t>
            </a:r>
            <a:r>
              <a:rPr lang="ko-KR" altLang="en-US" sz="1200" dirty="0">
                <a:latin typeface="+mn-ea"/>
              </a:rPr>
              <a:t>및 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en-US" altLang="ko-KR" sz="1200" dirty="0">
                <a:latin typeface="+mn-ea"/>
              </a:rPr>
              <a:t>Lane Detection </a:t>
            </a:r>
            <a:r>
              <a:rPr lang="ko-KR" altLang="en-US" sz="1200" dirty="0">
                <a:latin typeface="+mn-ea"/>
              </a:rPr>
              <a:t>프로젝트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01F465-9CA3-5D78-9D6C-C38A1F2FBDAE}"/>
              </a:ext>
            </a:extLst>
          </p:cNvPr>
          <p:cNvSpPr txBox="1"/>
          <p:nvPr/>
        </p:nvSpPr>
        <p:spPr>
          <a:xfrm>
            <a:off x="8249220" y="4184023"/>
            <a:ext cx="29579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+mn-ea"/>
              </a:rPr>
              <a:t>12</a:t>
            </a:r>
            <a:r>
              <a:rPr lang="ko-KR" altLang="en-US" sz="1400" dirty="0">
                <a:latin typeface="+mn-ea"/>
              </a:rPr>
              <a:t>월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79ABAD-9ABA-A66E-1F64-DE5D8A852F1A}"/>
              </a:ext>
            </a:extLst>
          </p:cNvPr>
          <p:cNvSpPr txBox="1"/>
          <p:nvPr/>
        </p:nvSpPr>
        <p:spPr>
          <a:xfrm>
            <a:off x="5684981" y="1409820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2022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D245D2-B5F0-F913-7C96-5E4A22AA93AB}"/>
              </a:ext>
            </a:extLst>
          </p:cNvPr>
          <p:cNvSpPr txBox="1"/>
          <p:nvPr/>
        </p:nvSpPr>
        <p:spPr>
          <a:xfrm>
            <a:off x="5048819" y="1717597"/>
            <a:ext cx="2100117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입학 대기 기간</a:t>
            </a:r>
            <a:r>
              <a:rPr lang="en-US" altLang="ko-KR" sz="1200" b="1" dirty="0">
                <a:latin typeface="+mn-ea"/>
              </a:rPr>
              <a:t>(1~2</a:t>
            </a:r>
            <a:r>
              <a:rPr lang="ko-KR" altLang="en-US" sz="1200" b="1" dirty="0">
                <a:latin typeface="+mn-ea"/>
              </a:rPr>
              <a:t>월</a:t>
            </a:r>
            <a:r>
              <a:rPr lang="en-US" altLang="ko-KR" sz="1200" b="1" dirty="0">
                <a:latin typeface="+mn-ea"/>
              </a:rPr>
              <a:t>)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C756C9A-DD15-48A3-DC3D-DE0D60D62A70}"/>
              </a:ext>
            </a:extLst>
          </p:cNvPr>
          <p:cNvSpPr txBox="1"/>
          <p:nvPr/>
        </p:nvSpPr>
        <p:spPr>
          <a:xfrm>
            <a:off x="4664362" y="2708418"/>
            <a:ext cx="2762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역할</a:t>
            </a:r>
            <a:r>
              <a:rPr lang="en-US" altLang="ko-KR" sz="1400" b="1" dirty="0">
                <a:latin typeface="+mn-ea"/>
              </a:rPr>
              <a:t>: </a:t>
            </a:r>
            <a:r>
              <a:rPr lang="ko-KR" altLang="en-US" sz="1400" b="1" dirty="0">
                <a:latin typeface="+mn-ea"/>
              </a:rPr>
              <a:t>개발</a:t>
            </a:r>
            <a:r>
              <a:rPr lang="en-US" altLang="ko-KR" sz="1400" b="1" dirty="0">
                <a:latin typeface="+mn-ea"/>
              </a:rPr>
              <a:t>, </a:t>
            </a:r>
            <a:r>
              <a:rPr lang="ko-KR" altLang="en-US" sz="1400" b="1" dirty="0">
                <a:latin typeface="+mn-ea"/>
              </a:rPr>
              <a:t>설계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41F69D-F33D-9783-5118-87F0BEC04164}"/>
              </a:ext>
            </a:extLst>
          </p:cNvPr>
          <p:cNvSpPr txBox="1"/>
          <p:nvPr/>
        </p:nvSpPr>
        <p:spPr>
          <a:xfrm>
            <a:off x="4664363" y="2020127"/>
            <a:ext cx="2835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Spring Framework </a:t>
            </a:r>
            <a:r>
              <a:rPr lang="ko-KR" altLang="en-US" sz="1200" dirty="0">
                <a:latin typeface="+mn-ea"/>
              </a:rPr>
              <a:t>기반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ko-KR" altLang="en-US" sz="1200" dirty="0">
                <a:latin typeface="+mn-ea"/>
              </a:rPr>
              <a:t>첨부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검색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 err="1">
                <a:latin typeface="+mn-ea"/>
              </a:rPr>
              <a:t>페이징</a:t>
            </a:r>
            <a:r>
              <a:rPr lang="ko-KR" altLang="en-US" sz="1200" dirty="0">
                <a:latin typeface="+mn-ea"/>
              </a:rPr>
              <a:t> 게시판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10EDA56-64B4-3E32-55D5-2CB37567BB11}"/>
              </a:ext>
            </a:extLst>
          </p:cNvPr>
          <p:cNvSpPr/>
          <p:nvPr/>
        </p:nvSpPr>
        <p:spPr>
          <a:xfrm>
            <a:off x="838200" y="1274618"/>
            <a:ext cx="2954484" cy="2194274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DA91D5D-EBEE-8A06-2472-7CBF33258510}"/>
              </a:ext>
            </a:extLst>
          </p:cNvPr>
          <p:cNvSpPr/>
          <p:nvPr/>
        </p:nvSpPr>
        <p:spPr>
          <a:xfrm>
            <a:off x="4573156" y="1274618"/>
            <a:ext cx="2954484" cy="2194274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85E81C2-6EF9-E24B-39E1-DB32A6465BC3}"/>
              </a:ext>
            </a:extLst>
          </p:cNvPr>
          <p:cNvSpPr/>
          <p:nvPr/>
        </p:nvSpPr>
        <p:spPr>
          <a:xfrm>
            <a:off x="8308112" y="1274618"/>
            <a:ext cx="3045688" cy="2194274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382336A-EEE6-BA73-6921-02B4A74A3E72}"/>
              </a:ext>
            </a:extLst>
          </p:cNvPr>
          <p:cNvSpPr/>
          <p:nvPr/>
        </p:nvSpPr>
        <p:spPr>
          <a:xfrm>
            <a:off x="4573156" y="3748782"/>
            <a:ext cx="2954484" cy="21942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5D42DB7-CDC5-0A58-5F43-30EEE36914A1}"/>
              </a:ext>
            </a:extLst>
          </p:cNvPr>
          <p:cNvSpPr/>
          <p:nvPr/>
        </p:nvSpPr>
        <p:spPr>
          <a:xfrm>
            <a:off x="8308112" y="3748782"/>
            <a:ext cx="2954484" cy="21942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A2F784-4BA2-624F-2C24-F776EE0E0AA6}"/>
              </a:ext>
            </a:extLst>
          </p:cNvPr>
          <p:cNvSpPr txBox="1"/>
          <p:nvPr/>
        </p:nvSpPr>
        <p:spPr>
          <a:xfrm>
            <a:off x="8581149" y="2020127"/>
            <a:ext cx="2499595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후원</a:t>
            </a:r>
            <a:r>
              <a:rPr lang="en-US" altLang="ko-KR" sz="1100" b="1" dirty="0">
                <a:latin typeface="+mn-ea"/>
              </a:rPr>
              <a:t>:</a:t>
            </a:r>
            <a:r>
              <a:rPr lang="ko-KR" altLang="en-US" sz="1100" b="1" dirty="0">
                <a:latin typeface="+mn-ea"/>
              </a:rPr>
              <a:t> </a:t>
            </a:r>
            <a:r>
              <a:rPr lang="ko-KR" altLang="en-US" sz="1100" b="1" dirty="0" err="1">
                <a:latin typeface="+mn-ea"/>
              </a:rPr>
              <a:t>광주정보문화산업진흥원</a:t>
            </a:r>
            <a:r>
              <a:rPr lang="ko-KR" altLang="en-US" sz="1100" b="1" dirty="0">
                <a:latin typeface="+mn-ea"/>
              </a:rPr>
              <a:t> </a:t>
            </a:r>
            <a:br>
              <a:rPr lang="en-US" altLang="ko-KR" sz="1100" b="1" dirty="0">
                <a:latin typeface="+mn-ea"/>
              </a:rPr>
            </a:br>
            <a:r>
              <a:rPr lang="ko-KR" altLang="en-US" sz="1100" b="1" dirty="0" err="1">
                <a:latin typeface="+mn-ea"/>
              </a:rPr>
              <a:t>팀빌딩</a:t>
            </a:r>
            <a:r>
              <a:rPr lang="ko-KR" altLang="en-US" sz="1100" b="1" dirty="0">
                <a:latin typeface="+mn-ea"/>
              </a:rPr>
              <a:t> 프로젝트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235F80-78CA-5AB0-4E4C-F89B240D874D}"/>
              </a:ext>
            </a:extLst>
          </p:cNvPr>
          <p:cNvSpPr txBox="1"/>
          <p:nvPr/>
        </p:nvSpPr>
        <p:spPr>
          <a:xfrm>
            <a:off x="4800600" y="4558099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D984CF-C1B9-D43B-B8BA-36529E2A9FA7}"/>
              </a:ext>
            </a:extLst>
          </p:cNvPr>
          <p:cNvSpPr txBox="1"/>
          <p:nvPr/>
        </p:nvSpPr>
        <p:spPr>
          <a:xfrm>
            <a:off x="8530932" y="4558099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14CC7A-B96B-926A-8FBE-3B2488753052}"/>
              </a:ext>
            </a:extLst>
          </p:cNvPr>
          <p:cNvSpPr txBox="1"/>
          <p:nvPr/>
        </p:nvSpPr>
        <p:spPr>
          <a:xfrm>
            <a:off x="957122" y="2438668"/>
            <a:ext cx="2757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JSP, MySQL, jQuery, </a:t>
            </a:r>
            <a:r>
              <a:rPr lang="en-US" altLang="ko-KR" sz="1200" dirty="0" err="1">
                <a:latin typeface="+mn-ea"/>
              </a:rPr>
              <a:t>jSlick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en-US" altLang="ko-KR" sz="1200" dirty="0">
                <a:latin typeface="+mn-ea"/>
              </a:rPr>
              <a:t>VirtualBox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4EAAA9B-BAED-DDFC-0432-AFBF65849A0F}"/>
              </a:ext>
            </a:extLst>
          </p:cNvPr>
          <p:cNvSpPr txBox="1"/>
          <p:nvPr/>
        </p:nvSpPr>
        <p:spPr>
          <a:xfrm>
            <a:off x="3855332" y="2031549"/>
            <a:ext cx="6609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코로나</a:t>
            </a:r>
            <a:r>
              <a:rPr lang="en-US" altLang="ko-KR" sz="1200" b="1" dirty="0">
                <a:latin typeface="+mn-ea"/>
              </a:rPr>
              <a:t>19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68D436-C318-BBBE-8DF7-D392805B5599}"/>
              </a:ext>
            </a:extLst>
          </p:cNvPr>
          <p:cNvSpPr txBox="1"/>
          <p:nvPr/>
        </p:nvSpPr>
        <p:spPr>
          <a:xfrm>
            <a:off x="4664362" y="2967366"/>
            <a:ext cx="2762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참여</a:t>
            </a:r>
            <a:r>
              <a:rPr lang="en-US" altLang="ko-KR" sz="1400" b="1" dirty="0">
                <a:latin typeface="+mn-ea"/>
              </a:rPr>
              <a:t>: 1</a:t>
            </a:r>
            <a:r>
              <a:rPr lang="ko-KR" altLang="en-US" sz="1400" b="1" dirty="0">
                <a:latin typeface="+mn-ea"/>
              </a:rPr>
              <a:t>명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8F525D-DCCA-0C3F-5607-A3B3AD9F1645}"/>
              </a:ext>
            </a:extLst>
          </p:cNvPr>
          <p:cNvSpPr txBox="1"/>
          <p:nvPr/>
        </p:nvSpPr>
        <p:spPr>
          <a:xfrm>
            <a:off x="1940796" y="3850715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2023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2146D02-C288-021E-03DE-03881A4EB950}"/>
              </a:ext>
            </a:extLst>
          </p:cNvPr>
          <p:cNvSpPr txBox="1"/>
          <p:nvPr/>
        </p:nvSpPr>
        <p:spPr>
          <a:xfrm>
            <a:off x="793173" y="4849807"/>
            <a:ext cx="2957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Laravel 9, </a:t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Codeigniter4 MVC </a:t>
            </a:r>
            <a:r>
              <a:rPr lang="ko-KR" altLang="en-US" sz="1200" dirty="0">
                <a:latin typeface="+mn-ea"/>
              </a:rPr>
              <a:t>프로젝트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3883FF0-8A03-66AD-02DB-B247C971002A}"/>
              </a:ext>
            </a:extLst>
          </p:cNvPr>
          <p:cNvSpPr txBox="1"/>
          <p:nvPr/>
        </p:nvSpPr>
        <p:spPr>
          <a:xfrm>
            <a:off x="793173" y="4184023"/>
            <a:ext cx="29579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+mn-ea"/>
              </a:rPr>
              <a:t>1</a:t>
            </a:r>
            <a:r>
              <a:rPr lang="ko-KR" altLang="en-US" sz="1400" dirty="0">
                <a:latin typeface="+mn-ea"/>
              </a:rPr>
              <a:t>월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D460E75E-727B-4A64-A109-4A692DA40BC7}"/>
              </a:ext>
            </a:extLst>
          </p:cNvPr>
          <p:cNvSpPr/>
          <p:nvPr/>
        </p:nvSpPr>
        <p:spPr>
          <a:xfrm>
            <a:off x="838200" y="3748782"/>
            <a:ext cx="2954484" cy="21942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C62DD8-5AA3-BE07-DE04-6BC6AB18D8F4}"/>
              </a:ext>
            </a:extLst>
          </p:cNvPr>
          <p:cNvSpPr txBox="1"/>
          <p:nvPr/>
        </p:nvSpPr>
        <p:spPr>
          <a:xfrm>
            <a:off x="1065644" y="4558099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 입학 전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0F01D47-031E-76B7-0CDB-591F614A418A}"/>
              </a:ext>
            </a:extLst>
          </p:cNvPr>
          <p:cNvSpPr txBox="1"/>
          <p:nvPr/>
        </p:nvSpPr>
        <p:spPr>
          <a:xfrm>
            <a:off x="929404" y="5494156"/>
            <a:ext cx="2762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참여</a:t>
            </a:r>
            <a:r>
              <a:rPr lang="en-US" altLang="ko-KR" sz="1400" b="1" dirty="0">
                <a:latin typeface="+mn-ea"/>
              </a:rPr>
              <a:t>: 1</a:t>
            </a:r>
            <a:r>
              <a:rPr lang="ko-KR" altLang="en-US" sz="1400" b="1" dirty="0">
                <a:latin typeface="+mn-ea"/>
              </a:rPr>
              <a:t>명</a:t>
            </a:r>
          </a:p>
        </p:txBody>
      </p:sp>
    </p:spTree>
    <p:extLst>
      <p:ext uri="{BB962C8B-B14F-4D97-AF65-F5344CB8AC3E}">
        <p14:creationId xmlns:p14="http://schemas.microsoft.com/office/powerpoint/2010/main" val="4176708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C59C0-C57C-091E-F845-D4C2FF04F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DB587F-35D4-74C2-3828-85DB9748F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Index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023A11C-7B93-B69B-7207-2D15CDD72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772B50E2-3CAB-6F79-96EF-1CDE56804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97B639-7FBF-48B5-E466-1D5896462620}"/>
              </a:ext>
            </a:extLst>
          </p:cNvPr>
          <p:cNvSpPr txBox="1"/>
          <p:nvPr/>
        </p:nvSpPr>
        <p:spPr>
          <a:xfrm>
            <a:off x="9538284" y="1467453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2024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E69864-EFE1-7AAF-DBDB-1BDE8BD1311F}"/>
              </a:ext>
            </a:extLst>
          </p:cNvPr>
          <p:cNvSpPr txBox="1"/>
          <p:nvPr/>
        </p:nvSpPr>
        <p:spPr>
          <a:xfrm>
            <a:off x="8455316" y="2355652"/>
            <a:ext cx="2957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주제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셀프 네트워크 공사 및 </a:t>
            </a:r>
            <a:r>
              <a:rPr lang="ko-KR" altLang="en-US" sz="1200" dirty="0" err="1">
                <a:latin typeface="+mn-ea"/>
              </a:rPr>
              <a:t>몰딩</a:t>
            </a:r>
            <a:r>
              <a:rPr lang="ko-KR" altLang="en-US" sz="1200" dirty="0">
                <a:latin typeface="+mn-ea"/>
              </a:rPr>
              <a:t> 작업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en-US" altLang="ko-KR" sz="1200" dirty="0">
                <a:latin typeface="+mn-ea"/>
              </a:rPr>
              <a:t>SCIE </a:t>
            </a:r>
            <a:r>
              <a:rPr lang="ko-KR" altLang="en-US" sz="1200" dirty="0">
                <a:latin typeface="+mn-ea"/>
              </a:rPr>
              <a:t>논문 개제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AA13C4-56D2-026B-9C6C-2EC8E89A709A}"/>
              </a:ext>
            </a:extLst>
          </p:cNvPr>
          <p:cNvSpPr txBox="1"/>
          <p:nvPr/>
        </p:nvSpPr>
        <p:spPr>
          <a:xfrm>
            <a:off x="2026231" y="4117790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2024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1FF1A16-23B3-8220-8FD7-A8C03F60E327}"/>
              </a:ext>
            </a:extLst>
          </p:cNvPr>
          <p:cNvSpPr txBox="1"/>
          <p:nvPr/>
        </p:nvSpPr>
        <p:spPr>
          <a:xfrm>
            <a:off x="930555" y="4998069"/>
            <a:ext cx="2957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OpenCV</a:t>
            </a:r>
            <a:r>
              <a:rPr lang="ko-KR" altLang="en-US" sz="1200" dirty="0">
                <a:latin typeface="+mn-ea"/>
              </a:rPr>
              <a:t>와 근골격계 움직임 추적에 관한 </a:t>
            </a:r>
            <a:r>
              <a:rPr lang="en-US" altLang="ko-KR" sz="1200" dirty="0" err="1">
                <a:latin typeface="+mn-ea"/>
              </a:rPr>
              <a:t>MediaPipe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연구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98882A-9A63-CFC8-B0C1-3A4968374B68}"/>
              </a:ext>
            </a:extLst>
          </p:cNvPr>
          <p:cNvSpPr txBox="1"/>
          <p:nvPr/>
        </p:nvSpPr>
        <p:spPr>
          <a:xfrm>
            <a:off x="925940" y="4405710"/>
            <a:ext cx="2957948" cy="251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8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C0064A-A4DD-5130-B69C-3C2138A7E046}"/>
              </a:ext>
            </a:extLst>
          </p:cNvPr>
          <p:cNvSpPr txBox="1"/>
          <p:nvPr/>
        </p:nvSpPr>
        <p:spPr>
          <a:xfrm>
            <a:off x="5799861" y="1467453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2024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4E2B4-0D07-F11E-3374-2CD516E529C0}"/>
              </a:ext>
            </a:extLst>
          </p:cNvPr>
          <p:cNvSpPr txBox="1"/>
          <p:nvPr/>
        </p:nvSpPr>
        <p:spPr>
          <a:xfrm>
            <a:off x="4772313" y="2318708"/>
            <a:ext cx="2845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주제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 err="1">
                <a:latin typeface="+mn-ea"/>
              </a:rPr>
              <a:t>아두이노를</a:t>
            </a:r>
            <a:r>
              <a:rPr lang="ko-KR" altLang="en-US" sz="1200" dirty="0">
                <a:latin typeface="+mn-ea"/>
              </a:rPr>
              <a:t> 활용한 원격지에서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ko-KR" altLang="en-US" sz="1200" dirty="0">
                <a:latin typeface="+mn-ea"/>
              </a:rPr>
              <a:t>물고기 </a:t>
            </a:r>
            <a:r>
              <a:rPr lang="ko-KR" altLang="en-US" sz="1200" dirty="0" err="1">
                <a:latin typeface="+mn-ea"/>
              </a:rPr>
              <a:t>구피</a:t>
            </a:r>
            <a:r>
              <a:rPr lang="ko-KR" altLang="en-US" sz="1200" dirty="0">
                <a:latin typeface="+mn-ea"/>
              </a:rPr>
              <a:t> 먹이주기 프로젝트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9A58A8-77E8-E09D-A630-1A87E0DEB5E8}"/>
              </a:ext>
            </a:extLst>
          </p:cNvPr>
          <p:cNvSpPr txBox="1"/>
          <p:nvPr/>
        </p:nvSpPr>
        <p:spPr>
          <a:xfrm>
            <a:off x="4660322" y="1754581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7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5B756A-D4F4-E423-D950-C04DB23F7021}"/>
              </a:ext>
            </a:extLst>
          </p:cNvPr>
          <p:cNvSpPr/>
          <p:nvPr/>
        </p:nvSpPr>
        <p:spPr>
          <a:xfrm>
            <a:off x="4705350" y="1274618"/>
            <a:ext cx="2954484" cy="2194274"/>
          </a:xfrm>
          <a:prstGeom prst="rect">
            <a:avLst/>
          </a:prstGeom>
          <a:noFill/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54B008C-F839-9482-1EE2-035A1D33FB26}"/>
              </a:ext>
            </a:extLst>
          </p:cNvPr>
          <p:cNvSpPr/>
          <p:nvPr/>
        </p:nvSpPr>
        <p:spPr>
          <a:xfrm>
            <a:off x="8440306" y="1274618"/>
            <a:ext cx="2954484" cy="2194274"/>
          </a:xfrm>
          <a:prstGeom prst="rect">
            <a:avLst/>
          </a:prstGeom>
          <a:noFill/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C4D365A-ACDA-10DA-FF55-3902399D0982}"/>
              </a:ext>
            </a:extLst>
          </p:cNvPr>
          <p:cNvSpPr/>
          <p:nvPr/>
        </p:nvSpPr>
        <p:spPr>
          <a:xfrm>
            <a:off x="838200" y="3924955"/>
            <a:ext cx="3045688" cy="2194274"/>
          </a:xfrm>
          <a:prstGeom prst="rect">
            <a:avLst/>
          </a:prstGeom>
          <a:noFill/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56CE0E-6159-E7BD-A6CA-7EFCAADA58E1}"/>
              </a:ext>
            </a:extLst>
          </p:cNvPr>
          <p:cNvSpPr txBox="1"/>
          <p:nvPr/>
        </p:nvSpPr>
        <p:spPr>
          <a:xfrm>
            <a:off x="4948955" y="2031567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F95F83-79D2-3BEF-1084-8926F770483C}"/>
              </a:ext>
            </a:extLst>
          </p:cNvPr>
          <p:cNvSpPr txBox="1"/>
          <p:nvPr/>
        </p:nvSpPr>
        <p:spPr>
          <a:xfrm>
            <a:off x="4759614" y="2954772"/>
            <a:ext cx="2845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참여</a:t>
            </a:r>
            <a:r>
              <a:rPr lang="en-US" altLang="ko-KR" sz="1200" b="1" dirty="0">
                <a:latin typeface="+mn-ea"/>
              </a:rPr>
              <a:t>: 1</a:t>
            </a:r>
            <a:r>
              <a:rPr lang="ko-KR" altLang="en-US" sz="1200" b="1" dirty="0">
                <a:latin typeface="+mn-ea"/>
              </a:rPr>
              <a:t>명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B6756F-E400-3C37-A50D-DD7BEC46DC10}"/>
              </a:ext>
            </a:extLst>
          </p:cNvPr>
          <p:cNvSpPr txBox="1"/>
          <p:nvPr/>
        </p:nvSpPr>
        <p:spPr>
          <a:xfrm>
            <a:off x="8667750" y="2031567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F9BBC2F-6D7C-7638-7DC7-A0BEB60C758D}"/>
              </a:ext>
            </a:extLst>
          </p:cNvPr>
          <p:cNvSpPr txBox="1"/>
          <p:nvPr/>
        </p:nvSpPr>
        <p:spPr>
          <a:xfrm>
            <a:off x="8455316" y="1754581"/>
            <a:ext cx="29013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7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B95453-2F7E-D302-FDE8-C0ECB2619C44}"/>
              </a:ext>
            </a:extLst>
          </p:cNvPr>
          <p:cNvSpPr txBox="1"/>
          <p:nvPr/>
        </p:nvSpPr>
        <p:spPr>
          <a:xfrm>
            <a:off x="1155116" y="4681904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7CFCFC-4810-404D-38B3-118B5EFF349F}"/>
              </a:ext>
            </a:extLst>
          </p:cNvPr>
          <p:cNvSpPr txBox="1"/>
          <p:nvPr/>
        </p:nvSpPr>
        <p:spPr>
          <a:xfrm>
            <a:off x="8494569" y="2954772"/>
            <a:ext cx="2845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참여</a:t>
            </a:r>
            <a:r>
              <a:rPr lang="en-US" altLang="ko-KR" sz="1200" b="1" dirty="0">
                <a:latin typeface="+mn-ea"/>
              </a:rPr>
              <a:t>: 1</a:t>
            </a:r>
            <a:r>
              <a:rPr lang="ko-KR" altLang="en-US" sz="1200" b="1" dirty="0">
                <a:latin typeface="+mn-ea"/>
              </a:rPr>
              <a:t>명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5BE401-C24C-1325-2BAE-28000BAA5C07}"/>
              </a:ext>
            </a:extLst>
          </p:cNvPr>
          <p:cNvSpPr txBox="1"/>
          <p:nvPr/>
        </p:nvSpPr>
        <p:spPr>
          <a:xfrm>
            <a:off x="938066" y="5605109"/>
            <a:ext cx="2845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참여</a:t>
            </a:r>
            <a:r>
              <a:rPr lang="en-US" altLang="ko-KR" sz="1200" b="1" dirty="0">
                <a:latin typeface="+mn-ea"/>
              </a:rPr>
              <a:t>: 1</a:t>
            </a:r>
            <a:r>
              <a:rPr lang="ko-KR" altLang="en-US" sz="1200" b="1" dirty="0">
                <a:latin typeface="+mn-ea"/>
              </a:rPr>
              <a:t>명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A0985E-3D63-6E2B-1387-CE48D3D92E2D}"/>
              </a:ext>
            </a:extLst>
          </p:cNvPr>
          <p:cNvSpPr txBox="1"/>
          <p:nvPr/>
        </p:nvSpPr>
        <p:spPr>
          <a:xfrm>
            <a:off x="1974550" y="1376551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2023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4E164B1-4388-1E8E-150A-394CCAB84375}"/>
              </a:ext>
            </a:extLst>
          </p:cNvPr>
          <p:cNvSpPr txBox="1"/>
          <p:nvPr/>
        </p:nvSpPr>
        <p:spPr>
          <a:xfrm>
            <a:off x="852327" y="2345545"/>
            <a:ext cx="2957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고용노동부 </a:t>
            </a:r>
            <a:r>
              <a:rPr lang="en-US" altLang="ko-KR" sz="1200" dirty="0">
                <a:latin typeface="+mn-ea"/>
              </a:rPr>
              <a:t>– </a:t>
            </a:r>
            <a:r>
              <a:rPr lang="ko-KR" altLang="en-US" sz="1200" dirty="0">
                <a:latin typeface="+mn-ea"/>
              </a:rPr>
              <a:t>직업훈련교사 </a:t>
            </a:r>
            <a:r>
              <a:rPr lang="en-US" altLang="ko-KR" sz="1200" dirty="0">
                <a:latin typeface="+mn-ea"/>
              </a:rPr>
              <a:t>3</a:t>
            </a:r>
            <a:r>
              <a:rPr lang="ko-KR" altLang="en-US" sz="1200" dirty="0">
                <a:latin typeface="+mn-ea"/>
              </a:rPr>
              <a:t>급</a:t>
            </a:r>
            <a:br>
              <a:rPr lang="en-US" altLang="ko-KR" sz="1200" dirty="0">
                <a:latin typeface="+mn-ea"/>
              </a:rPr>
            </a:br>
            <a:r>
              <a:rPr lang="ko-KR" altLang="en-US" sz="1200" dirty="0">
                <a:latin typeface="+mn-ea"/>
              </a:rPr>
              <a:t>정보기술운용관리</a:t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전문 국가 면허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신규 연수과정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5CAE1B9-DA41-4632-D6E5-79A1925032F4}"/>
              </a:ext>
            </a:extLst>
          </p:cNvPr>
          <p:cNvSpPr txBox="1"/>
          <p:nvPr/>
        </p:nvSpPr>
        <p:spPr>
          <a:xfrm>
            <a:off x="835011" y="1709859"/>
            <a:ext cx="29579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+mn-ea"/>
              </a:rPr>
              <a:t>12</a:t>
            </a:r>
            <a:r>
              <a:rPr lang="ko-KR" altLang="en-US" sz="1400" dirty="0">
                <a:latin typeface="+mn-ea"/>
              </a:rPr>
              <a:t>월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B9EE792B-C8A5-7A7C-49A1-E4CDEC236909}"/>
              </a:ext>
            </a:extLst>
          </p:cNvPr>
          <p:cNvSpPr/>
          <p:nvPr/>
        </p:nvSpPr>
        <p:spPr>
          <a:xfrm>
            <a:off x="852340" y="1274618"/>
            <a:ext cx="3045688" cy="21942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D3906C6-CEE5-674B-54A8-F2BC7F037CF8}"/>
              </a:ext>
            </a:extLst>
          </p:cNvPr>
          <p:cNvSpPr txBox="1"/>
          <p:nvPr/>
        </p:nvSpPr>
        <p:spPr>
          <a:xfrm>
            <a:off x="1081504" y="2083935"/>
            <a:ext cx="2499595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개인 면허 연수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C220662-8AE7-E1A3-4707-9CDCF4283FA7}"/>
              </a:ext>
            </a:extLst>
          </p:cNvPr>
          <p:cNvSpPr txBox="1"/>
          <p:nvPr/>
        </p:nvSpPr>
        <p:spPr>
          <a:xfrm>
            <a:off x="1081504" y="3047642"/>
            <a:ext cx="2499596" cy="2616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관련 진출 가능 분야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직업훈련 교원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DD9623-72A1-F812-AB82-4CDC7E0C409E}"/>
              </a:ext>
            </a:extLst>
          </p:cNvPr>
          <p:cNvSpPr txBox="1"/>
          <p:nvPr/>
        </p:nvSpPr>
        <p:spPr>
          <a:xfrm>
            <a:off x="5893381" y="4117790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2024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FB76E18-7236-E7F4-8B43-3D49A4345971}"/>
              </a:ext>
            </a:extLst>
          </p:cNvPr>
          <p:cNvSpPr txBox="1"/>
          <p:nvPr/>
        </p:nvSpPr>
        <p:spPr>
          <a:xfrm>
            <a:off x="4797705" y="4998069"/>
            <a:ext cx="2807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산업용 비전 </a:t>
            </a:r>
            <a:r>
              <a:rPr lang="en-US" altLang="ko-KR" sz="1200" dirty="0">
                <a:latin typeface="+mn-ea"/>
              </a:rPr>
              <a:t>Area Scan </a:t>
            </a:r>
            <a:r>
              <a:rPr lang="ko-KR" altLang="en-US" sz="1200" dirty="0">
                <a:latin typeface="+mn-ea"/>
              </a:rPr>
              <a:t>카메라를 </a:t>
            </a:r>
            <a:endParaRPr lang="en-US" altLang="ko-KR" sz="1200" dirty="0">
              <a:latin typeface="+mn-ea"/>
            </a:endParaRPr>
          </a:p>
          <a:p>
            <a:pPr algn="ctr"/>
            <a:r>
              <a:rPr lang="ko-KR" altLang="en-US" sz="1200" dirty="0">
                <a:latin typeface="+mn-ea"/>
              </a:rPr>
              <a:t>활용한 결함 부품 탐지 연구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632AF-006A-864D-AD20-0CCDDD249D3D}"/>
              </a:ext>
            </a:extLst>
          </p:cNvPr>
          <p:cNvSpPr txBox="1"/>
          <p:nvPr/>
        </p:nvSpPr>
        <p:spPr>
          <a:xfrm>
            <a:off x="4793090" y="4405710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10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F422D722-7A66-533F-5237-68D6AB25F8B7}"/>
              </a:ext>
            </a:extLst>
          </p:cNvPr>
          <p:cNvSpPr/>
          <p:nvPr/>
        </p:nvSpPr>
        <p:spPr>
          <a:xfrm>
            <a:off x="4705350" y="3924955"/>
            <a:ext cx="2961412" cy="2194274"/>
          </a:xfrm>
          <a:prstGeom prst="rect">
            <a:avLst/>
          </a:prstGeom>
          <a:noFill/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BDF1641-F492-AC6C-0B72-021A18B15DC3}"/>
              </a:ext>
            </a:extLst>
          </p:cNvPr>
          <p:cNvSpPr txBox="1"/>
          <p:nvPr/>
        </p:nvSpPr>
        <p:spPr>
          <a:xfrm>
            <a:off x="5022266" y="4681904"/>
            <a:ext cx="2499595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석사과정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7827B0B-21EE-8E12-6029-2954C206912E}"/>
              </a:ext>
            </a:extLst>
          </p:cNvPr>
          <p:cNvSpPr txBox="1"/>
          <p:nvPr/>
        </p:nvSpPr>
        <p:spPr>
          <a:xfrm>
            <a:off x="4805216" y="5605109"/>
            <a:ext cx="2845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참여</a:t>
            </a:r>
            <a:r>
              <a:rPr lang="en-US" altLang="ko-KR" sz="1200" b="1" dirty="0">
                <a:latin typeface="+mn-ea"/>
              </a:rPr>
              <a:t>: 1</a:t>
            </a:r>
            <a:r>
              <a:rPr lang="ko-KR" altLang="en-US" sz="1200" b="1" dirty="0">
                <a:latin typeface="+mn-ea"/>
              </a:rPr>
              <a:t>명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CA37076-2FE0-D342-9DD5-F8553FE1F782}"/>
              </a:ext>
            </a:extLst>
          </p:cNvPr>
          <p:cNvSpPr txBox="1"/>
          <p:nvPr/>
        </p:nvSpPr>
        <p:spPr>
          <a:xfrm>
            <a:off x="9534817" y="4078843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2025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ABF5528-0877-4602-D71F-D06DC131B196}"/>
              </a:ext>
            </a:extLst>
          </p:cNvPr>
          <p:cNvSpPr txBox="1"/>
          <p:nvPr/>
        </p:nvSpPr>
        <p:spPr>
          <a:xfrm>
            <a:off x="8382577" y="4966937"/>
            <a:ext cx="29579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>
                <a:latin typeface="+mn-ea"/>
              </a:rPr>
              <a:t>주제</a:t>
            </a:r>
            <a:r>
              <a:rPr lang="en-US" altLang="ko-KR" sz="1100" dirty="0">
                <a:latin typeface="+mn-ea"/>
              </a:rPr>
              <a:t>: sLLM</a:t>
            </a:r>
            <a:r>
              <a:rPr lang="ko-KR" altLang="en-US" sz="1100" dirty="0">
                <a:latin typeface="+mn-ea"/>
              </a:rPr>
              <a:t>에 관한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연구</a:t>
            </a:r>
            <a:r>
              <a:rPr lang="en-US" altLang="ko-KR" sz="1100" dirty="0">
                <a:latin typeface="+mn-ea"/>
              </a:rPr>
              <a:t>(1)</a:t>
            </a:r>
          </a:p>
          <a:p>
            <a:pPr algn="ctr"/>
            <a:r>
              <a:rPr lang="ko-KR" altLang="en-US" sz="1100" dirty="0">
                <a:latin typeface="+mn-ea"/>
              </a:rPr>
              <a:t>직업적성검사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CC10CB7-DCCE-5832-0555-6CB004CEB31F}"/>
              </a:ext>
            </a:extLst>
          </p:cNvPr>
          <p:cNvSpPr txBox="1"/>
          <p:nvPr/>
        </p:nvSpPr>
        <p:spPr>
          <a:xfrm>
            <a:off x="8395278" y="4412151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1~2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4B94732E-D7B8-1973-59AA-74AE45C9D0E2}"/>
              </a:ext>
            </a:extLst>
          </p:cNvPr>
          <p:cNvSpPr/>
          <p:nvPr/>
        </p:nvSpPr>
        <p:spPr>
          <a:xfrm>
            <a:off x="8440306" y="3924955"/>
            <a:ext cx="2954484" cy="219427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93209DE-CB56-B43F-8806-890B8010ADB1}"/>
              </a:ext>
            </a:extLst>
          </p:cNvPr>
          <p:cNvSpPr txBox="1"/>
          <p:nvPr/>
        </p:nvSpPr>
        <p:spPr>
          <a:xfrm>
            <a:off x="8683911" y="4686490"/>
            <a:ext cx="2499595" cy="2616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예비 박사과정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0F2D28B-E4A1-8B60-E50D-90415810EBCE}"/>
              </a:ext>
            </a:extLst>
          </p:cNvPr>
          <p:cNvSpPr txBox="1"/>
          <p:nvPr/>
        </p:nvSpPr>
        <p:spPr>
          <a:xfrm>
            <a:off x="8382577" y="5368634"/>
            <a:ext cx="29579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+mn-ea"/>
              </a:rPr>
              <a:t>Fine-Tuning, </a:t>
            </a:r>
            <a:r>
              <a:rPr lang="en-US" altLang="ko-KR" sz="1100" dirty="0" err="1">
                <a:latin typeface="+mn-ea"/>
              </a:rPr>
              <a:t>QLoRA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튜닝</a:t>
            </a:r>
            <a:r>
              <a:rPr lang="en-US" altLang="ko-KR" sz="1100" dirty="0">
                <a:latin typeface="+mn-ea"/>
              </a:rPr>
              <a:t>, </a:t>
            </a:r>
          </a:p>
          <a:p>
            <a:pPr algn="ctr"/>
            <a:r>
              <a:rPr lang="en-US" altLang="ko-KR" sz="1100" dirty="0" err="1">
                <a:latin typeface="+mn-ea"/>
              </a:rPr>
              <a:t>HuggingFace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작업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93E6CF0-0ABA-5932-ECCB-C9EC3F69F666}"/>
              </a:ext>
            </a:extLst>
          </p:cNvPr>
          <p:cNvSpPr txBox="1"/>
          <p:nvPr/>
        </p:nvSpPr>
        <p:spPr>
          <a:xfrm>
            <a:off x="8494570" y="5749108"/>
            <a:ext cx="2845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참여</a:t>
            </a:r>
            <a:r>
              <a:rPr lang="en-US" altLang="ko-KR" sz="1200" b="1" dirty="0">
                <a:latin typeface="+mn-ea"/>
              </a:rPr>
              <a:t>: 1</a:t>
            </a:r>
            <a:r>
              <a:rPr lang="ko-KR" altLang="en-US" sz="1200" b="1" dirty="0">
                <a:latin typeface="+mn-ea"/>
              </a:rPr>
              <a:t>명</a:t>
            </a:r>
          </a:p>
        </p:txBody>
      </p:sp>
    </p:spTree>
    <p:extLst>
      <p:ext uri="{BB962C8B-B14F-4D97-AF65-F5344CB8AC3E}">
        <p14:creationId xmlns:p14="http://schemas.microsoft.com/office/powerpoint/2010/main" val="2330955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BBE3F-DF1F-BBCB-3A5A-0A34B391F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3E7E7D-8A70-A8E5-7477-0A52DCAAB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Index</a:t>
            </a:r>
            <a:endParaRPr lang="ko-KR" alt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5E6BA8A-323B-8675-C388-1F6A0DEE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20AE9B27-BB29-19E9-A1DD-2CCA24372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9D0E7A-E115-F657-EB0C-39B110B7783F}"/>
              </a:ext>
            </a:extLst>
          </p:cNvPr>
          <p:cNvSpPr txBox="1"/>
          <p:nvPr/>
        </p:nvSpPr>
        <p:spPr>
          <a:xfrm>
            <a:off x="5379606" y="1378904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2024</a:t>
            </a:r>
            <a:r>
              <a:rPr lang="ko-KR" altLang="en-US" sz="1400" b="1" dirty="0">
                <a:latin typeface="+mn-ea"/>
              </a:rPr>
              <a:t>년</a:t>
            </a:r>
            <a:r>
              <a:rPr lang="en-US" altLang="ko-KR" sz="1400" b="1" dirty="0">
                <a:latin typeface="+mn-ea"/>
              </a:rPr>
              <a:t>~2026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201C86-E155-8642-43CA-8284412119EE}"/>
              </a:ext>
            </a:extLst>
          </p:cNvPr>
          <p:cNvSpPr txBox="1"/>
          <p:nvPr/>
        </p:nvSpPr>
        <p:spPr>
          <a:xfrm>
            <a:off x="4617026" y="2427579"/>
            <a:ext cx="2957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학술 논문 실적 이력서에 </a:t>
            </a:r>
            <a:br>
              <a:rPr lang="en-US" altLang="ko-KR" sz="1200" dirty="0">
                <a:latin typeface="+mn-ea"/>
              </a:rPr>
            </a:br>
            <a:r>
              <a:rPr lang="ko-KR" altLang="en-US" sz="1200" dirty="0">
                <a:latin typeface="+mn-ea"/>
              </a:rPr>
              <a:t>별도 첨부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D10C26-8BFC-89F3-7D4F-439D3EB2B30E}"/>
              </a:ext>
            </a:extLst>
          </p:cNvPr>
          <p:cNvSpPr txBox="1"/>
          <p:nvPr/>
        </p:nvSpPr>
        <p:spPr>
          <a:xfrm>
            <a:off x="4618758" y="1701531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1</a:t>
            </a:r>
            <a:r>
              <a:rPr lang="ko-KR" altLang="en-US" sz="1200" dirty="0">
                <a:latin typeface="+mn-ea"/>
              </a:rPr>
              <a:t>월</a:t>
            </a:r>
            <a:r>
              <a:rPr lang="en-US" altLang="ko-KR" sz="1200" dirty="0">
                <a:latin typeface="+mn-ea"/>
              </a:rPr>
              <a:t>~12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F3C829-4B42-096D-7F01-029302A3784E}"/>
              </a:ext>
            </a:extLst>
          </p:cNvPr>
          <p:cNvSpPr txBox="1"/>
          <p:nvPr/>
        </p:nvSpPr>
        <p:spPr>
          <a:xfrm>
            <a:off x="9368552" y="1378903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2022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73D221C-8AE4-D71A-F9CC-46BB5543F594}"/>
              </a:ext>
            </a:extLst>
          </p:cNvPr>
          <p:cNvSpPr txBox="1"/>
          <p:nvPr/>
        </p:nvSpPr>
        <p:spPr>
          <a:xfrm>
            <a:off x="8309262" y="2433942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+mn-ea"/>
              </a:rPr>
              <a:t>강의 자료 연구실적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29946D-9B21-51AC-312E-5FAEB67711A6}"/>
              </a:ext>
            </a:extLst>
          </p:cNvPr>
          <p:cNvSpPr txBox="1"/>
          <p:nvPr/>
        </p:nvSpPr>
        <p:spPr>
          <a:xfrm>
            <a:off x="8307530" y="1710688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1</a:t>
            </a:r>
            <a:r>
              <a:rPr lang="ko-KR" altLang="en-US" sz="1200" dirty="0">
                <a:latin typeface="+mn-ea"/>
              </a:rPr>
              <a:t>월</a:t>
            </a:r>
            <a:r>
              <a:rPr lang="en-US" altLang="ko-KR" sz="1200" dirty="0">
                <a:latin typeface="+mn-ea"/>
              </a:rPr>
              <a:t>~12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1F96D7-6BB7-530E-C83B-0FE58B57A977}"/>
              </a:ext>
            </a:extLst>
          </p:cNvPr>
          <p:cNvSpPr txBox="1"/>
          <p:nvPr/>
        </p:nvSpPr>
        <p:spPr>
          <a:xfrm>
            <a:off x="2027961" y="1378904"/>
            <a:ext cx="1773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2025</a:t>
            </a:r>
            <a:r>
              <a:rPr lang="ko-KR" altLang="en-US" sz="1400" b="1" dirty="0">
                <a:latin typeface="+mn-ea"/>
              </a:rPr>
              <a:t>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41AD25-F1FC-EA1C-8151-48DC6A300AF8}"/>
              </a:ext>
            </a:extLst>
          </p:cNvPr>
          <p:cNvSpPr txBox="1"/>
          <p:nvPr/>
        </p:nvSpPr>
        <p:spPr>
          <a:xfrm>
            <a:off x="875721" y="2266998"/>
            <a:ext cx="29579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>
                <a:latin typeface="+mn-ea"/>
              </a:rPr>
              <a:t>주제</a:t>
            </a:r>
            <a:r>
              <a:rPr lang="en-US" altLang="ko-KR" sz="1100" dirty="0">
                <a:latin typeface="+mn-ea"/>
              </a:rPr>
              <a:t>: sLLM</a:t>
            </a:r>
            <a:r>
              <a:rPr lang="ko-KR" altLang="en-US" sz="1100" dirty="0">
                <a:latin typeface="+mn-ea"/>
              </a:rPr>
              <a:t>에 관한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연구</a:t>
            </a:r>
            <a:r>
              <a:rPr lang="en-US" altLang="ko-KR" sz="1100" dirty="0">
                <a:latin typeface="+mn-ea"/>
              </a:rPr>
              <a:t>(2) – </a:t>
            </a:r>
            <a:r>
              <a:rPr lang="ko-KR" altLang="en-US" sz="1100" dirty="0">
                <a:latin typeface="+mn-ea"/>
              </a:rPr>
              <a:t>비공개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C74422-774F-E2CE-1385-500C6B6AD644}"/>
              </a:ext>
            </a:extLst>
          </p:cNvPr>
          <p:cNvSpPr txBox="1"/>
          <p:nvPr/>
        </p:nvSpPr>
        <p:spPr>
          <a:xfrm>
            <a:off x="888422" y="1683637"/>
            <a:ext cx="2957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+mn-ea"/>
              </a:rPr>
              <a:t>3</a:t>
            </a:r>
            <a:r>
              <a:rPr lang="ko-KR" altLang="en-US" sz="1200" dirty="0">
                <a:latin typeface="+mn-ea"/>
              </a:rPr>
              <a:t>월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B49177D-321C-1B45-227B-06D409DEE21E}"/>
              </a:ext>
            </a:extLst>
          </p:cNvPr>
          <p:cNvSpPr/>
          <p:nvPr/>
        </p:nvSpPr>
        <p:spPr>
          <a:xfrm>
            <a:off x="933450" y="1225016"/>
            <a:ext cx="2954484" cy="219427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00F3828-A978-6373-EE88-7D4EF9EEFDEB}"/>
              </a:ext>
            </a:extLst>
          </p:cNvPr>
          <p:cNvSpPr/>
          <p:nvPr/>
        </p:nvSpPr>
        <p:spPr>
          <a:xfrm>
            <a:off x="4618758" y="1225016"/>
            <a:ext cx="2954484" cy="219427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18680BF1-B97E-EF1D-F570-475A47FA7184}"/>
              </a:ext>
            </a:extLst>
          </p:cNvPr>
          <p:cNvSpPr/>
          <p:nvPr/>
        </p:nvSpPr>
        <p:spPr>
          <a:xfrm>
            <a:off x="8304066" y="1225016"/>
            <a:ext cx="3045688" cy="219427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933AC6-1ED2-A091-CEE6-90C41C05E3D1}"/>
              </a:ext>
            </a:extLst>
          </p:cNvPr>
          <p:cNvSpPr txBox="1"/>
          <p:nvPr/>
        </p:nvSpPr>
        <p:spPr>
          <a:xfrm>
            <a:off x="1177055" y="1986551"/>
            <a:ext cx="2499595" cy="2616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: </a:t>
            </a:r>
            <a:r>
              <a:rPr lang="ko-KR" altLang="en-US" sz="1100" b="1" dirty="0">
                <a:latin typeface="+mn-ea"/>
              </a:rPr>
              <a:t>박사과정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539E7F-8282-4658-F96C-BCAAA074CA9F}"/>
              </a:ext>
            </a:extLst>
          </p:cNvPr>
          <p:cNvSpPr txBox="1"/>
          <p:nvPr/>
        </p:nvSpPr>
        <p:spPr>
          <a:xfrm>
            <a:off x="875721" y="2573445"/>
            <a:ext cx="29579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+mn-ea"/>
              </a:rPr>
              <a:t>Fine-Tuning, </a:t>
            </a:r>
            <a:r>
              <a:rPr lang="en-US" altLang="ko-KR" sz="1100" dirty="0" err="1">
                <a:latin typeface="+mn-ea"/>
              </a:rPr>
              <a:t>QLoRA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튜닝</a:t>
            </a:r>
            <a:r>
              <a:rPr lang="en-US" altLang="ko-KR" sz="1100" dirty="0">
                <a:latin typeface="+mn-ea"/>
              </a:rPr>
              <a:t>, </a:t>
            </a:r>
          </a:p>
          <a:p>
            <a:pPr algn="ctr"/>
            <a:r>
              <a:rPr lang="en-US" altLang="ko-KR" sz="1100" dirty="0" err="1">
                <a:latin typeface="+mn-ea"/>
              </a:rPr>
              <a:t>HuggingFace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작업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1973F2-5E2E-3AC9-E962-FDF90F7EEDFC}"/>
              </a:ext>
            </a:extLst>
          </p:cNvPr>
          <p:cNvSpPr txBox="1"/>
          <p:nvPr/>
        </p:nvSpPr>
        <p:spPr>
          <a:xfrm>
            <a:off x="987714" y="3049169"/>
            <a:ext cx="2845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latin typeface="+mn-ea"/>
              </a:rPr>
              <a:t>참여</a:t>
            </a:r>
            <a:r>
              <a:rPr lang="en-US" altLang="ko-KR" sz="1200" b="1" dirty="0">
                <a:latin typeface="+mn-ea"/>
              </a:rPr>
              <a:t>: 1</a:t>
            </a:r>
            <a:r>
              <a:rPr lang="ko-KR" altLang="en-US" sz="1200" b="1" dirty="0">
                <a:latin typeface="+mn-ea"/>
              </a:rPr>
              <a:t>명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CC983F-F34C-2765-0B34-FC3D984DE292}"/>
              </a:ext>
            </a:extLst>
          </p:cNvPr>
          <p:cNvSpPr txBox="1"/>
          <p:nvPr/>
        </p:nvSpPr>
        <p:spPr>
          <a:xfrm>
            <a:off x="4846202" y="1986551"/>
            <a:ext cx="2499595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실적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5AF727-D97B-51DE-B9D3-BC5A8AA30228}"/>
              </a:ext>
            </a:extLst>
          </p:cNvPr>
          <p:cNvSpPr txBox="1"/>
          <p:nvPr/>
        </p:nvSpPr>
        <p:spPr>
          <a:xfrm>
            <a:off x="8610600" y="1986551"/>
            <a:ext cx="2499595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호남대 대학원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실적</a:t>
            </a:r>
          </a:p>
        </p:txBody>
      </p:sp>
    </p:spTree>
    <p:extLst>
      <p:ext uri="{BB962C8B-B14F-4D97-AF65-F5344CB8AC3E}">
        <p14:creationId xmlns:p14="http://schemas.microsoft.com/office/powerpoint/2010/main" val="1795721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0CF57-0D5D-F07B-D232-982BA0583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85CB10-FF5A-8B77-FAC2-024C33948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안내정보시스템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7D21EC0-65A0-D3B6-669A-CADFF64AC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D4EE77ED-4BED-ED39-EBE9-BDDF802F4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A470D5-03E5-0D82-961D-D0A7F3456AE4}"/>
              </a:ext>
            </a:extLst>
          </p:cNvPr>
          <p:cNvSpPr txBox="1"/>
          <p:nvPr/>
        </p:nvSpPr>
        <p:spPr>
          <a:xfrm>
            <a:off x="838200" y="1372921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1. </a:t>
            </a:r>
            <a:r>
              <a:rPr lang="ko-KR" altLang="en-US" sz="1400" b="1" dirty="0"/>
              <a:t>입사 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EA6D46-B412-23B7-CEF3-5BAF1DEE6E6F}"/>
              </a:ext>
            </a:extLst>
          </p:cNvPr>
          <p:cNvSpPr txBox="1"/>
          <p:nvPr/>
        </p:nvSpPr>
        <p:spPr>
          <a:xfrm>
            <a:off x="838200" y="1680698"/>
            <a:ext cx="718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구인구직 사이트에 공개한 이력서로 연락이 와서 면접보고 입사하게 되었음</a:t>
            </a:r>
            <a:r>
              <a:rPr lang="en-US" altLang="ko-KR" sz="1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A6C901-1CA4-5490-C784-5ADE8F7FB2D9}"/>
              </a:ext>
            </a:extLst>
          </p:cNvPr>
          <p:cNvSpPr txBox="1"/>
          <p:nvPr/>
        </p:nvSpPr>
        <p:spPr>
          <a:xfrm>
            <a:off x="838200" y="20639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2. </a:t>
            </a:r>
            <a:r>
              <a:rPr lang="ko-KR" altLang="en-US" sz="1400" b="1" dirty="0"/>
              <a:t>평균 출퇴근 시간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9CA98B-D707-1DB5-5C2D-6F641CB7B09B}"/>
              </a:ext>
            </a:extLst>
          </p:cNvPr>
          <p:cNvSpPr txBox="1"/>
          <p:nvPr/>
        </p:nvSpPr>
        <p:spPr>
          <a:xfrm>
            <a:off x="838200" y="3576783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3. </a:t>
            </a:r>
            <a:r>
              <a:rPr lang="ko-KR" altLang="en-US" sz="1400" b="1" dirty="0"/>
              <a:t>전 직장 </a:t>
            </a:r>
            <a:r>
              <a:rPr lang="en-US" altLang="ko-KR" sz="1400" b="1" dirty="0"/>
              <a:t>2020</a:t>
            </a:r>
            <a:r>
              <a:rPr lang="ko-KR" altLang="en-US" sz="1400" b="1" dirty="0"/>
              <a:t>년 평균 월급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세후</a:t>
            </a:r>
            <a:r>
              <a:rPr lang="en-US" altLang="ko-KR" sz="1400" b="1" dirty="0"/>
              <a:t>)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43C02C-F1BD-8B08-570F-897E03AC9609}"/>
              </a:ext>
            </a:extLst>
          </p:cNvPr>
          <p:cNvSpPr txBox="1"/>
          <p:nvPr/>
        </p:nvSpPr>
        <p:spPr>
          <a:xfrm>
            <a:off x="838200" y="3835294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월</a:t>
            </a:r>
            <a:r>
              <a:rPr lang="en-US" altLang="ko-KR" sz="1400" dirty="0"/>
              <a:t>: 180</a:t>
            </a:r>
            <a:r>
              <a:rPr lang="ko-KR" altLang="en-US" sz="1400" dirty="0"/>
              <a:t>만원 </a:t>
            </a:r>
            <a:r>
              <a:rPr lang="en-US" altLang="ko-KR" sz="1400" dirty="0"/>
              <a:t>(</a:t>
            </a:r>
            <a:r>
              <a:rPr lang="ko-KR" altLang="en-US" sz="1400" dirty="0"/>
              <a:t>청년 </a:t>
            </a:r>
            <a:r>
              <a:rPr lang="en-US" altLang="ko-KR" sz="1400" dirty="0"/>
              <a:t>IT </a:t>
            </a:r>
            <a:r>
              <a:rPr lang="ko-KR" altLang="en-US" sz="1400" dirty="0"/>
              <a:t>직종 고용 정부지원금</a:t>
            </a:r>
            <a:r>
              <a:rPr lang="en-US" altLang="ko-KR" sz="1400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7E8BC0-E173-5420-7C47-5ED90666E0CB}"/>
              </a:ext>
            </a:extLst>
          </p:cNvPr>
          <p:cNvSpPr txBox="1"/>
          <p:nvPr/>
        </p:nvSpPr>
        <p:spPr>
          <a:xfrm>
            <a:off x="838200" y="4169458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4. </a:t>
            </a:r>
            <a:r>
              <a:rPr lang="ko-KR" altLang="en-US" sz="1400" b="1" dirty="0"/>
              <a:t>식대 제공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A13D26-0335-1395-567B-696FE02E69B7}"/>
              </a:ext>
            </a:extLst>
          </p:cNvPr>
          <p:cNvSpPr txBox="1"/>
          <p:nvPr/>
        </p:nvSpPr>
        <p:spPr>
          <a:xfrm>
            <a:off x="838200" y="4448787"/>
            <a:ext cx="832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= </a:t>
            </a:r>
            <a:r>
              <a:rPr lang="ko-KR" altLang="en-US" sz="1400" dirty="0"/>
              <a:t>없음</a:t>
            </a:r>
            <a:endParaRPr lang="en-US" altLang="ko-KR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0C473D-F7D4-2797-F60A-82DBC74F6D70}"/>
              </a:ext>
            </a:extLst>
          </p:cNvPr>
          <p:cNvSpPr txBox="1"/>
          <p:nvPr/>
        </p:nvSpPr>
        <p:spPr>
          <a:xfrm>
            <a:off x="838200" y="4759180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5. </a:t>
            </a:r>
            <a:r>
              <a:rPr lang="ko-KR" altLang="en-US" sz="1400" b="1" dirty="0"/>
              <a:t>파견 사항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2FBA80-04E4-977D-C299-2788E353DBEF}"/>
              </a:ext>
            </a:extLst>
          </p:cNvPr>
          <p:cNvSpPr txBox="1"/>
          <p:nvPr/>
        </p:nvSpPr>
        <p:spPr>
          <a:xfrm>
            <a:off x="838200" y="5038509"/>
            <a:ext cx="8896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= 2020. 11 ~ 2020. 12 (</a:t>
            </a:r>
            <a:r>
              <a:rPr lang="ko-KR" altLang="en-US" sz="1400" dirty="0"/>
              <a:t>계약직</a:t>
            </a:r>
            <a:r>
              <a:rPr lang="en-US" altLang="ko-KR" sz="1400" dirty="0"/>
              <a:t>/</a:t>
            </a:r>
            <a:r>
              <a:rPr lang="ko-KR" altLang="en-US" sz="1400" dirty="0"/>
              <a:t>인력 교체</a:t>
            </a:r>
            <a:r>
              <a:rPr lang="en-US" altLang="ko-KR" sz="1400" dirty="0"/>
              <a:t>)</a:t>
            </a:r>
          </a:p>
          <a:p>
            <a:r>
              <a:rPr lang="en-US" altLang="ko-KR" sz="1400" dirty="0"/>
              <a:t>   </a:t>
            </a:r>
            <a:r>
              <a:rPr lang="ko-KR" altLang="en-US" sz="1400" dirty="0"/>
              <a:t>나주 한전</a:t>
            </a:r>
            <a:r>
              <a:rPr lang="en-US" altLang="ko-KR" sz="1400" dirty="0"/>
              <a:t>KDN</a:t>
            </a:r>
            <a:r>
              <a:rPr lang="ko-KR" altLang="en-US" sz="1400" dirty="0"/>
              <a:t>에서 경기도 의왕 한전</a:t>
            </a:r>
            <a:r>
              <a:rPr lang="en-US" altLang="ko-KR" sz="1400" dirty="0"/>
              <a:t>KDN </a:t>
            </a:r>
            <a:r>
              <a:rPr lang="ko-KR" altLang="en-US" sz="1400" dirty="0"/>
              <a:t>센터로 제주도 영배</a:t>
            </a:r>
            <a:r>
              <a:rPr lang="en-US" altLang="ko-KR" sz="1400" dirty="0"/>
              <a:t>4.0 </a:t>
            </a:r>
            <a:r>
              <a:rPr lang="ko-KR" altLang="en-US" sz="1400" dirty="0"/>
              <a:t>오픈 </a:t>
            </a:r>
            <a:r>
              <a:rPr lang="en-US" altLang="ko-KR" sz="1400" dirty="0"/>
              <a:t>IT Helpdesk </a:t>
            </a:r>
            <a:r>
              <a:rPr lang="ko-KR" altLang="en-US" sz="1400" dirty="0"/>
              <a:t>파견 </a:t>
            </a:r>
            <a:r>
              <a:rPr lang="en-US" altLang="ko-KR" sz="1400" dirty="0"/>
              <a:t>(SM</a:t>
            </a:r>
            <a:r>
              <a:rPr lang="ko-KR" altLang="en-US" sz="1400" dirty="0"/>
              <a:t>성 업무</a:t>
            </a:r>
            <a:r>
              <a:rPr lang="en-US" altLang="ko-KR" sz="1400" dirty="0"/>
              <a:t>)</a:t>
            </a:r>
          </a:p>
          <a:p>
            <a:r>
              <a:rPr lang="en-US" altLang="ko-KR" sz="1400" dirty="0"/>
              <a:t>   - </a:t>
            </a:r>
            <a:r>
              <a:rPr lang="en-US" altLang="ko-KR" sz="1400" dirty="0" err="1"/>
              <a:t>WebSquare</a:t>
            </a:r>
            <a:r>
              <a:rPr lang="en-US" altLang="ko-KR" sz="1400" dirty="0"/>
              <a:t>, Oracle</a:t>
            </a: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A46FABDF-1094-BFD6-C4C2-C89070E203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98666"/>
              </p:ext>
            </p:extLst>
          </p:nvPr>
        </p:nvGraphicFramePr>
        <p:xfrm>
          <a:off x="838200" y="2409974"/>
          <a:ext cx="4599708" cy="1056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236">
                  <a:extLst>
                    <a:ext uri="{9D8B030D-6E8A-4147-A177-3AD203B41FA5}">
                      <a16:colId xmlns:a16="http://schemas.microsoft.com/office/drawing/2014/main" val="1055403447"/>
                    </a:ext>
                  </a:extLst>
                </a:gridCol>
                <a:gridCol w="1533236">
                  <a:extLst>
                    <a:ext uri="{9D8B030D-6E8A-4147-A177-3AD203B41FA5}">
                      <a16:colId xmlns:a16="http://schemas.microsoft.com/office/drawing/2014/main" val="2607923442"/>
                    </a:ext>
                  </a:extLst>
                </a:gridCol>
                <a:gridCol w="1533236">
                  <a:extLst>
                    <a:ext uri="{9D8B030D-6E8A-4147-A177-3AD203B41FA5}">
                      <a16:colId xmlns:a16="http://schemas.microsoft.com/office/drawing/2014/main" val="741419288"/>
                    </a:ext>
                  </a:extLst>
                </a:gridCol>
              </a:tblGrid>
              <a:tr h="3522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광주</a:t>
                      </a:r>
                      <a:r>
                        <a:rPr lang="en-US" altLang="ko-KR" sz="1400" dirty="0">
                          <a:latin typeface="+mn-ea"/>
                          <a:ea typeface="+mn-ea"/>
                        </a:rPr>
                        <a:t>-&gt;</a:t>
                      </a:r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나주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경기도 의왕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6983045"/>
                  </a:ext>
                </a:extLst>
              </a:tr>
              <a:tr h="3522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왕복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시간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시간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1027396"/>
                  </a:ext>
                </a:extLst>
              </a:tr>
              <a:tr h="3522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통근방법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시내버스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시내버스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4596652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BA26F88-0C35-7D30-B751-BA65E2076F94}"/>
              </a:ext>
            </a:extLst>
          </p:cNvPr>
          <p:cNvSpPr txBox="1"/>
          <p:nvPr/>
        </p:nvSpPr>
        <p:spPr>
          <a:xfrm>
            <a:off x="838200" y="1021562"/>
            <a:ext cx="6532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㈜</a:t>
            </a:r>
            <a:r>
              <a:rPr lang="ko-KR" altLang="en-US" sz="1600" b="1" dirty="0" err="1"/>
              <a:t>새하정보시스템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– </a:t>
            </a:r>
            <a:r>
              <a:rPr lang="ko-KR" altLang="en-US" sz="1600" b="1" dirty="0"/>
              <a:t>입사 경로 및 세부사항</a:t>
            </a:r>
          </a:p>
        </p:txBody>
      </p:sp>
    </p:spTree>
    <p:extLst>
      <p:ext uri="{BB962C8B-B14F-4D97-AF65-F5344CB8AC3E}">
        <p14:creationId xmlns:p14="http://schemas.microsoft.com/office/powerpoint/2010/main" val="4193913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1C50E-3601-8D15-B921-10C692B38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F52E3A-485C-99B9-D263-F220CE8F7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안내정보시스템 프로젝트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C727E3-8CFC-C72A-D089-46B95156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58E50-4635-4607-93BE-752E26940148}" type="datetime1">
              <a:rPr lang="ko-KR" altLang="en-US" smtClean="0"/>
              <a:t>2025-09-20</a:t>
            </a:fld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4DD31549-7B12-B9E5-47F4-980507A7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AC02-5EE4-4DCC-ADC8-4FCB62780EFD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15EF00-8206-A06A-31C3-DA1B01F6F369}"/>
              </a:ext>
            </a:extLst>
          </p:cNvPr>
          <p:cNvSpPr txBox="1"/>
          <p:nvPr/>
        </p:nvSpPr>
        <p:spPr>
          <a:xfrm>
            <a:off x="838200" y="1123542"/>
            <a:ext cx="3702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/>
              <a:t>프로젝트 개요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A007FF-9D1E-93EB-7376-F942FB89FAE2}"/>
              </a:ext>
            </a:extLst>
          </p:cNvPr>
          <p:cNvSpPr txBox="1"/>
          <p:nvPr/>
        </p:nvSpPr>
        <p:spPr>
          <a:xfrm>
            <a:off x="838200" y="1431319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신입사원 </a:t>
            </a:r>
            <a:r>
              <a:rPr lang="en-US" altLang="ko-KR" sz="1400" dirty="0"/>
              <a:t>3</a:t>
            </a:r>
            <a:r>
              <a:rPr lang="ko-KR" altLang="en-US" sz="1400" dirty="0"/>
              <a:t>명</a:t>
            </a:r>
            <a:r>
              <a:rPr lang="en-US" altLang="ko-KR" sz="1400" dirty="0"/>
              <a:t>, </a:t>
            </a:r>
            <a:r>
              <a:rPr lang="ko-KR" altLang="en-US" sz="1400" dirty="0"/>
              <a:t>산학협력 학생 </a:t>
            </a:r>
            <a:r>
              <a:rPr lang="en-US" altLang="ko-KR" sz="1400" dirty="0"/>
              <a:t>1</a:t>
            </a:r>
            <a:r>
              <a:rPr lang="ko-KR" altLang="en-US" sz="1400" dirty="0"/>
              <a:t>명</a:t>
            </a:r>
            <a:r>
              <a:rPr lang="en-US" altLang="ko-KR" sz="1400" dirty="0"/>
              <a:t>(</a:t>
            </a:r>
            <a:r>
              <a:rPr lang="ko-KR" altLang="en-US" sz="1400" dirty="0"/>
              <a:t>인턴</a:t>
            </a:r>
            <a:r>
              <a:rPr lang="en-US" altLang="ko-KR" sz="1400" dirty="0"/>
              <a:t>)</a:t>
            </a:r>
            <a:r>
              <a:rPr lang="ko-KR" altLang="en-US" sz="1400" dirty="0"/>
              <a:t> </a:t>
            </a:r>
            <a:r>
              <a:rPr lang="en-US" altLang="ko-KR" sz="1400" dirty="0"/>
              <a:t>4</a:t>
            </a:r>
            <a:r>
              <a:rPr lang="ko-KR" altLang="en-US" sz="1400" dirty="0"/>
              <a:t>명이 각각 </a:t>
            </a:r>
            <a:r>
              <a:rPr lang="en-US" altLang="ko-KR" sz="1400" dirty="0"/>
              <a:t>1</a:t>
            </a:r>
            <a:r>
              <a:rPr lang="ko-KR" altLang="en-US" sz="1400" dirty="0"/>
              <a:t>주일 수업 듣고 구현하는 프로젝트를 수행하였음</a:t>
            </a:r>
            <a:r>
              <a:rPr lang="en-US" altLang="ko-KR" sz="1400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C25397-439B-C14B-59AD-359EB9700E87}"/>
              </a:ext>
            </a:extLst>
          </p:cNvPr>
          <p:cNvSpPr txBox="1"/>
          <p:nvPr/>
        </p:nvSpPr>
        <p:spPr>
          <a:xfrm>
            <a:off x="838200" y="1749796"/>
            <a:ext cx="1051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* </a:t>
            </a:r>
            <a:r>
              <a:rPr lang="ko-KR" altLang="en-US" sz="1400" b="1" dirty="0"/>
              <a:t>회사 제공사항</a:t>
            </a:r>
            <a:r>
              <a:rPr lang="en-US" altLang="ko-KR" sz="1400" b="1" dirty="0"/>
              <a:t>:</a:t>
            </a:r>
          </a:p>
          <a:p>
            <a:r>
              <a:rPr lang="en-US" altLang="ko-KR" sz="1400" dirty="0"/>
              <a:t>= Java, Spring, Oracle, </a:t>
            </a:r>
            <a:r>
              <a:rPr lang="en-US" altLang="ko-KR" sz="1400" dirty="0" err="1"/>
              <a:t>Javascript</a:t>
            </a:r>
            <a:r>
              <a:rPr lang="en-US" altLang="ko-KR" sz="1400" dirty="0"/>
              <a:t> </a:t>
            </a:r>
            <a:r>
              <a:rPr lang="ko-KR" altLang="en-US" sz="1400" dirty="0"/>
              <a:t>전공 서적</a:t>
            </a:r>
            <a:endParaRPr lang="en-US" altLang="ko-KR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56C299-3DFE-F528-AA8B-FD3694DB1749}"/>
              </a:ext>
            </a:extLst>
          </p:cNvPr>
          <p:cNvSpPr txBox="1"/>
          <p:nvPr/>
        </p:nvSpPr>
        <p:spPr>
          <a:xfrm>
            <a:off x="838200" y="2296403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PM: </a:t>
            </a:r>
            <a:r>
              <a:rPr lang="ko-KR" altLang="en-US" sz="1400" dirty="0"/>
              <a:t>박</a:t>
            </a:r>
            <a:r>
              <a:rPr lang="en-US" altLang="ko-KR" sz="1400" dirty="0"/>
              <a:t>**</a:t>
            </a:r>
            <a:r>
              <a:rPr lang="ko-KR" altLang="en-US" sz="1400" dirty="0"/>
              <a:t> 차장</a:t>
            </a:r>
            <a:r>
              <a:rPr lang="en-US" altLang="ko-KR" sz="1400" dirty="0"/>
              <a:t>(</a:t>
            </a:r>
            <a:r>
              <a:rPr lang="ko-KR" altLang="en-US" sz="1400" dirty="0"/>
              <a:t>당시 소프트웨어개발 특급기술자</a:t>
            </a:r>
            <a:r>
              <a:rPr lang="en-US" altLang="ko-KR" sz="1400" dirty="0"/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37229E-F6E4-908D-E1B7-E8E9F5DFB2C7}"/>
              </a:ext>
            </a:extLst>
          </p:cNvPr>
          <p:cNvSpPr txBox="1"/>
          <p:nvPr/>
        </p:nvSpPr>
        <p:spPr>
          <a:xfrm>
            <a:off x="838200" y="2602361"/>
            <a:ext cx="1051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교육</a:t>
            </a:r>
            <a:r>
              <a:rPr lang="en-US" altLang="ko-KR" sz="1400" dirty="0"/>
              <a:t>: </a:t>
            </a:r>
            <a:r>
              <a:rPr lang="ko-KR" altLang="en-US" sz="1400" dirty="0"/>
              <a:t>김</a:t>
            </a:r>
            <a:r>
              <a:rPr lang="en-US" altLang="ko-KR" sz="1400" dirty="0"/>
              <a:t>**</a:t>
            </a:r>
            <a:r>
              <a:rPr lang="ko-KR" altLang="en-US" sz="1400" dirty="0"/>
              <a:t> 대리</a:t>
            </a:r>
            <a:r>
              <a:rPr lang="en-US" altLang="ko-KR" sz="1400" dirty="0"/>
              <a:t>(</a:t>
            </a:r>
            <a:r>
              <a:rPr lang="ko-KR" altLang="en-US" sz="1400" dirty="0"/>
              <a:t>당시 소프트웨어개발 중급기술자</a:t>
            </a:r>
            <a:r>
              <a:rPr lang="en-US" altLang="ko-KR" sz="1400" dirty="0"/>
              <a:t>)</a:t>
            </a:r>
          </a:p>
        </p:txBody>
      </p:sp>
      <p:pic>
        <p:nvPicPr>
          <p:cNvPr id="11" name="그림 10" descr="텍스트, 정보기기, 전자 기기, 실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AF3B3F8-6030-4413-586E-890B58786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4083" y="2326798"/>
            <a:ext cx="4166922" cy="3242130"/>
          </a:xfrm>
          <a:prstGeom prst="rect">
            <a:avLst/>
          </a:prstGeom>
        </p:spPr>
      </p:pic>
      <p:pic>
        <p:nvPicPr>
          <p:cNvPr id="13" name="그림 12" descr="텍스트, 전자 기기, 멀티미디어, 컴퓨터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30D92B2-394E-CD33-9EF5-B08F2E84C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98739" y="2385267"/>
            <a:ext cx="4166921" cy="31251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835C98-4E96-FA16-C005-C76FC6E52D95}"/>
              </a:ext>
            </a:extLst>
          </p:cNvPr>
          <p:cNvSpPr txBox="1"/>
          <p:nvPr/>
        </p:nvSpPr>
        <p:spPr>
          <a:xfrm>
            <a:off x="838200" y="4629914"/>
            <a:ext cx="3702628" cy="738664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+mn-ea"/>
              </a:rPr>
              <a:t>개발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본인</a:t>
            </a:r>
            <a:endParaRPr lang="en-US" altLang="ko-KR" sz="14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프로젝트</a:t>
            </a:r>
            <a:r>
              <a:rPr lang="en-US" altLang="ko-KR" sz="1400" dirty="0">
                <a:latin typeface="+mn-ea"/>
              </a:rPr>
              <a:t>: </a:t>
            </a:r>
            <a:r>
              <a:rPr lang="ko-KR" altLang="en-US" sz="1400" dirty="0">
                <a:latin typeface="+mn-ea"/>
              </a:rPr>
              <a:t>입사 교육기간 프로젝트</a:t>
            </a:r>
            <a:endParaRPr lang="en-US" altLang="ko-KR" sz="1400" dirty="0">
              <a:latin typeface="+mn-ea"/>
            </a:endParaRPr>
          </a:p>
          <a:p>
            <a:r>
              <a:rPr lang="en-US" altLang="ko-KR" sz="1400" dirty="0">
                <a:latin typeface="+mn-ea"/>
              </a:rPr>
              <a:t>PM: </a:t>
            </a:r>
            <a:r>
              <a:rPr lang="ko-KR" altLang="en-US" sz="1400" dirty="0">
                <a:latin typeface="+mn-ea"/>
              </a:rPr>
              <a:t>박</a:t>
            </a:r>
            <a:r>
              <a:rPr lang="en-US" altLang="ko-KR" sz="1400" dirty="0">
                <a:latin typeface="+mn-ea"/>
              </a:rPr>
              <a:t>**</a:t>
            </a:r>
            <a:r>
              <a:rPr lang="ko-KR" altLang="en-US" sz="1400" dirty="0">
                <a:latin typeface="+mn-ea"/>
              </a:rPr>
              <a:t> 차장</a:t>
            </a:r>
            <a:endParaRPr lang="en-US" altLang="ko-KR" sz="140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8BDFEA-010D-83DE-D1F0-267EFB7D62F2}"/>
              </a:ext>
            </a:extLst>
          </p:cNvPr>
          <p:cNvSpPr txBox="1"/>
          <p:nvPr/>
        </p:nvSpPr>
        <p:spPr>
          <a:xfrm>
            <a:off x="838200" y="5555309"/>
            <a:ext cx="3702628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sz="1200" dirty="0"/>
              <a:t>후원</a:t>
            </a:r>
            <a:r>
              <a:rPr lang="en-US" altLang="ko-KR" sz="1200" dirty="0"/>
              <a:t>: </a:t>
            </a:r>
            <a:r>
              <a:rPr lang="ko-KR" altLang="en-US" sz="1200" dirty="0"/>
              <a:t>㈜</a:t>
            </a:r>
            <a:r>
              <a:rPr lang="ko-KR" altLang="en-US" sz="1200" dirty="0" err="1"/>
              <a:t>새하정보시스템</a:t>
            </a:r>
            <a:r>
              <a:rPr lang="ko-KR" altLang="en-US" sz="1200" dirty="0"/>
              <a:t> 나주본사 사옥</a:t>
            </a:r>
            <a:endParaRPr lang="en-US" altLang="ko-KR" sz="1200" dirty="0"/>
          </a:p>
          <a:p>
            <a:r>
              <a:rPr lang="ko-KR" altLang="en-US" sz="1200" dirty="0"/>
              <a:t>이학박사 이재현 사장</a:t>
            </a:r>
          </a:p>
        </p:txBody>
      </p:sp>
    </p:spTree>
    <p:extLst>
      <p:ext uri="{BB962C8B-B14F-4D97-AF65-F5344CB8AC3E}">
        <p14:creationId xmlns:p14="http://schemas.microsoft.com/office/powerpoint/2010/main" val="3203797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3090</Words>
  <Application>Microsoft Office PowerPoint</Application>
  <PresentationFormat>와이드스크린</PresentationFormat>
  <Paragraphs>691</Paragraphs>
  <Slides>41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4" baseType="lpstr">
      <vt:lpstr>맑은 고딕</vt:lpstr>
      <vt:lpstr>Arial</vt:lpstr>
      <vt:lpstr>Office 테마</vt:lpstr>
      <vt:lpstr>Portfolio</vt:lpstr>
      <vt:lpstr>프로필(1)</vt:lpstr>
      <vt:lpstr>프로필(1)</vt:lpstr>
      <vt:lpstr>프로필(1)</vt:lpstr>
      <vt:lpstr>Index</vt:lpstr>
      <vt:lpstr>Index</vt:lpstr>
      <vt:lpstr>Index</vt:lpstr>
      <vt:lpstr>1. 안내정보시스템 프로젝트</vt:lpstr>
      <vt:lpstr>1. 안내정보시스템 프로젝트</vt:lpstr>
      <vt:lpstr>2. Spring Framework 기반 첨부, 검색, 페이징 게시판</vt:lpstr>
      <vt:lpstr>4. C#, AI, PHP, USB 카메라를 통한 QR코드 인식 구현 프로젝트</vt:lpstr>
      <vt:lpstr>4. C#, AI, PHP, USB 카메라를 통한 QR코드 인식 구현 프로젝트</vt:lpstr>
      <vt:lpstr>4. C#, AI, PHP, USB 카메라를 통한 QR코드 인식 구현 프로젝트</vt:lpstr>
      <vt:lpstr>4. C#, AI, PHP, USB 카메라를 통한 QR코드 인식 구현 프로젝트</vt:lpstr>
      <vt:lpstr>4. C#, AI, PHP, USB 카메라를 통한 QR코드 인식 구현 프로젝트</vt:lpstr>
      <vt:lpstr>4. C#, AI, PHP, USB 카메라를 통한 QR코드 인식 구현 프로젝트</vt:lpstr>
      <vt:lpstr>5. Laravel 9, Codeigniter4 MVC 프로젝트</vt:lpstr>
      <vt:lpstr>5. Laravel 9, Codeigniter4 MVC 프로젝트</vt:lpstr>
      <vt:lpstr>6. Bim 화재 대피 시스템 2D/3D (안드로이드)</vt:lpstr>
      <vt:lpstr>7. YOLO v8, OpenCV PyQt5 GUI 및 Lane Detection 프로젝트</vt:lpstr>
      <vt:lpstr>7. YOLO v8, OpenCV PyQt5 GUI 및 Lane Detection 프로젝트</vt:lpstr>
      <vt:lpstr>8. 고용노동부 – 직업훈련교사 3급 정보기술운용관리 / 신규 연수과정</vt:lpstr>
      <vt:lpstr>9. 아두이노 물고기 구피 먹이주기 프로젝트</vt:lpstr>
      <vt:lpstr>9. 아두이노 물고기 구피 먹이주기 프로젝트</vt:lpstr>
      <vt:lpstr>10. 셀프 네트워크 공사 및 몰딩 작업</vt:lpstr>
      <vt:lpstr>10. 셀프 네트워크 공사 및 몰딩 작업</vt:lpstr>
      <vt:lpstr>11. OpenCV와 근골격계 움직임 추적 연구 – MediaPipe</vt:lpstr>
      <vt:lpstr>11. OpenCV와 근골격계 움직임 추적 연구 – MediaPipe</vt:lpstr>
      <vt:lpstr>11. OpenCV와 근골격계 움직임 추적 연구 – MediaPipe</vt:lpstr>
      <vt:lpstr>12. 산업용 비전 Area Scan 카메라를 활용한 결함 부품 탐지 연구</vt:lpstr>
      <vt:lpstr>13. sLLM에 관한 연구(1) - 직업적성검사</vt:lpstr>
      <vt:lpstr>13. sLLM에 관한 연구(1) - 직업적성검사</vt:lpstr>
      <vt:lpstr>13. sLLM에 관한 연구(1) - 직업적성검사</vt:lpstr>
      <vt:lpstr>14. 2024~2026. 논문, 학술대회, 학위논문 실적</vt:lpstr>
      <vt:lpstr>14. 2024~2026. 논문, 학술대회, 학위논문 실적</vt:lpstr>
      <vt:lpstr>14. 2024~2026. 논문, 학술대회, 학위논문 실적</vt:lpstr>
      <vt:lpstr>14. 2024~2026. 논문, 학술대회, 학위논문 실적</vt:lpstr>
      <vt:lpstr>14. 2024~2026. 논문, 학술대회, 학위논문 실적</vt:lpstr>
      <vt:lpstr>14. 2024~2026. 논문, 학술대회, 학위논문 실적</vt:lpstr>
      <vt:lpstr>15. 2022년 강의 자료 연구 실적(일부)</vt:lpstr>
      <vt:lpstr>15. 2022년 강의 자료 연구 실적(일부)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pc</dc:creator>
  <cp:lastModifiedBy>pc</cp:lastModifiedBy>
  <cp:revision>1012</cp:revision>
  <dcterms:created xsi:type="dcterms:W3CDTF">2025-09-03T07:33:42Z</dcterms:created>
  <dcterms:modified xsi:type="dcterms:W3CDTF">2025-09-20T05:04:21Z</dcterms:modified>
</cp:coreProperties>
</file>