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1" r:id="rId2"/>
    <p:sldId id="258" r:id="rId3"/>
    <p:sldId id="294" r:id="rId4"/>
    <p:sldId id="295" r:id="rId5"/>
    <p:sldId id="275" r:id="rId6"/>
    <p:sldId id="276" r:id="rId7"/>
    <p:sldId id="284" r:id="rId8"/>
    <p:sldId id="296" r:id="rId9"/>
    <p:sldId id="285" r:id="rId10"/>
    <p:sldId id="297" r:id="rId11"/>
    <p:sldId id="290" r:id="rId12"/>
    <p:sldId id="278" r:id="rId13"/>
    <p:sldId id="281" r:id="rId14"/>
    <p:sldId id="288" r:id="rId15"/>
    <p:sldId id="283" r:id="rId16"/>
    <p:sldId id="291" r:id="rId17"/>
    <p:sldId id="298" r:id="rId18"/>
    <p:sldId id="277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149"/>
    <a:srgbClr val="E7E6E6"/>
    <a:srgbClr val="F71174"/>
    <a:srgbClr val="FF8C37"/>
    <a:srgbClr val="B4865B"/>
    <a:srgbClr val="A97C50"/>
    <a:srgbClr val="CDB39A"/>
    <a:srgbClr val="F86624"/>
    <a:srgbClr val="B08860"/>
    <a:srgbClr val="D1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85352-BF35-44AF-8F70-1289AFB42EB2}" type="datetimeFigureOut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3914C-042A-411A-9E59-3057221793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93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6175B5E-39E5-512E-0A8D-CDEF2CAB4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1E2C1A-632F-CE75-D36D-CEB436BC5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0640"/>
            <a:ext cx="9144000" cy="79634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B6CFE3-3693-BFE4-5398-8A622B16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5890-6B51-469F-86C0-81D2C16B5169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7F564E-5639-35AC-734B-A334CD59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A62E8E-2B3F-82D2-DED6-26EB9A1F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F253A40-7B22-FB16-2377-D2C153C3513F}"/>
              </a:ext>
            </a:extLst>
          </p:cNvPr>
          <p:cNvSpPr/>
          <p:nvPr userDrawn="1"/>
        </p:nvSpPr>
        <p:spPr>
          <a:xfrm>
            <a:off x="3290454" y="2019993"/>
            <a:ext cx="5611091" cy="192855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16E13E-1372-6235-42EE-58716038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063"/>
            <a:ext cx="9144000" cy="11928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494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40224B-A3B9-5EAA-373B-E367CC00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20B52B4-0CD0-0878-8FE5-463F2F3B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315D71-E738-419B-E177-7622CA58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C50D66-5C44-638A-2D3D-41E08B2D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CE92-EB5B-4638-BA5D-777AE9E777F8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4B4854-913B-4AA4-7396-05F57A2A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7A604-7A5D-6EC2-D9C2-39C7A05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1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A67BC7-466F-0CBB-1314-2591571E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17A6F0-C6BC-F56D-8289-C8E4A618C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6D12E3-EF8C-BA1A-EABD-EDAA0EDF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03D2-7CD5-4D13-8B8E-AF480AE3E60A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190E9C-74B9-65C3-0E5F-EF812F2C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6C9B78-860E-60C6-A577-7A137449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43DB5B7-7CC9-69A7-E83A-3974DD681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5AABEB-D565-E16D-B951-4F3770460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DF928-020D-6153-9580-9AB08009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72CE-5BD6-4A3E-A0AE-57CAAB7A7C2C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C2F3E7-0CC0-72BC-702A-2FFAFC9A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604876-BE87-4E9D-83E7-6834D720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88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DDABEC-3115-3382-C72D-865B81E8A693}"/>
              </a:ext>
            </a:extLst>
          </p:cNvPr>
          <p:cNvSpPr/>
          <p:nvPr userDrawn="1"/>
        </p:nvSpPr>
        <p:spPr>
          <a:xfrm>
            <a:off x="0" y="6608618"/>
            <a:ext cx="12192000" cy="2493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15F5F8-7925-50C4-B467-0CE766C5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DC389-2FC8-58E6-5D2C-95D28813A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77BF78-CCC6-B6C9-BAF5-992405B9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010" y="6552651"/>
            <a:ext cx="2743200" cy="365125"/>
          </a:xfrm>
        </p:spPr>
        <p:txBody>
          <a:bodyPr/>
          <a:lstStyle>
            <a:lvl1pPr>
              <a:defRPr sz="1050" b="1"/>
            </a:lvl1pPr>
          </a:lstStyle>
          <a:p>
            <a:fld id="{AFFC9F59-8CA5-44B5-9559-2DA337290E78}" type="datetime1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2B3519-0807-AE15-9B32-C142488E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602"/>
            <a:ext cx="4114800" cy="365125"/>
          </a:xfrm>
        </p:spPr>
        <p:txBody>
          <a:bodyPr/>
          <a:lstStyle>
            <a:lvl1pPr>
              <a:defRPr sz="1050" b="1"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5901CC-C881-E627-8A45-1259FC89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790" y="6549450"/>
            <a:ext cx="2420389" cy="365125"/>
          </a:xfrm>
        </p:spPr>
        <p:txBody>
          <a:bodyPr/>
          <a:lstStyle>
            <a:lvl1pPr>
              <a:defRPr sz="1050" b="1"/>
            </a:lvl1pPr>
          </a:lstStyle>
          <a:p>
            <a:fld id="{599A16B6-F805-4634-8036-242D0A6358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86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873BBF-90E2-E9D0-AFE4-933B718E5BE9}"/>
              </a:ext>
            </a:extLst>
          </p:cNvPr>
          <p:cNvGrpSpPr/>
          <p:nvPr userDrawn="1"/>
        </p:nvGrpSpPr>
        <p:grpSpPr>
          <a:xfrm>
            <a:off x="-1" y="450339"/>
            <a:ext cx="906011" cy="643766"/>
            <a:chOff x="117446" y="1887523"/>
            <a:chExt cx="595618" cy="461394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1A6D137-2618-43EC-3E94-39F9F6F2EFE2}"/>
                </a:ext>
              </a:extLst>
            </p:cNvPr>
            <p:cNvSpPr/>
            <p:nvPr/>
          </p:nvSpPr>
          <p:spPr>
            <a:xfrm>
              <a:off x="117446" y="1887523"/>
              <a:ext cx="242582" cy="4613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F97BF44D-FF0D-2BD4-D59C-FFBDAC4FB3FE}"/>
                </a:ext>
              </a:extLst>
            </p:cNvPr>
            <p:cNvSpPr/>
            <p:nvPr/>
          </p:nvSpPr>
          <p:spPr>
            <a:xfrm>
              <a:off x="117446" y="1887523"/>
              <a:ext cx="595618" cy="4613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CE1CA86-EB5E-CFD1-1853-11164BCB8C50}"/>
              </a:ext>
            </a:extLst>
          </p:cNvPr>
          <p:cNvGrpSpPr/>
          <p:nvPr userDrawn="1"/>
        </p:nvGrpSpPr>
        <p:grpSpPr>
          <a:xfrm>
            <a:off x="947257" y="6606330"/>
            <a:ext cx="10226879" cy="251670"/>
            <a:chOff x="838200" y="6501468"/>
            <a:chExt cx="10226879" cy="251670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DEEF4675-FB24-C931-AE1A-C8DD14CC475D}"/>
                </a:ext>
              </a:extLst>
            </p:cNvPr>
            <p:cNvSpPr/>
            <p:nvPr/>
          </p:nvSpPr>
          <p:spPr>
            <a:xfrm>
              <a:off x="838200" y="6501468"/>
              <a:ext cx="10226879" cy="2516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BA94505-FFB3-B14E-5EA1-49CEE5A58ABE}"/>
                </a:ext>
              </a:extLst>
            </p:cNvPr>
            <p:cNvSpPr/>
            <p:nvPr/>
          </p:nvSpPr>
          <p:spPr>
            <a:xfrm>
              <a:off x="838200" y="6610525"/>
              <a:ext cx="10226879" cy="142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F15F5F8-7925-50C4-B467-0CE766C5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8" y="576807"/>
            <a:ext cx="10406542" cy="407959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DC389-2FC8-58E6-5D2C-95D28813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483"/>
            <a:ext cx="10515600" cy="4351338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77BF78-CCC6-B6C9-BAF5-992405B9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010" y="6552651"/>
            <a:ext cx="2743200" cy="365125"/>
          </a:xfrm>
        </p:spPr>
        <p:txBody>
          <a:bodyPr/>
          <a:lstStyle>
            <a:lvl1pPr>
              <a:defRPr sz="1200" b="1"/>
            </a:lvl1pPr>
          </a:lstStyle>
          <a:p>
            <a:fld id="{D6D85B59-C052-4843-9B0C-7EB120D2CD5C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2B3519-0807-AE15-9B32-C142488E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602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5901CC-C881-E627-8A45-1259FC89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790" y="6549450"/>
            <a:ext cx="2420389" cy="365125"/>
          </a:xfrm>
        </p:spPr>
        <p:txBody>
          <a:bodyPr/>
          <a:lstStyle>
            <a:lvl1pPr>
              <a:defRPr sz="1200" b="1"/>
            </a:lvl1pPr>
          </a:lstStyle>
          <a:p>
            <a:fld id="{599A16B6-F805-4634-8036-242D0A6358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5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5A374C-2FF0-D81F-25A6-5D9CABB4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0C4723-CCEE-1DEA-47C2-C64E3421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BAC95E-2E89-BF8B-AAF1-B8D5E7A1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105A-B454-4405-B5C1-90B6DF0FCBAC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60EF0E-CA69-842E-C078-4EA47D55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38AA12-EF0C-2147-F6F3-0E778BAA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67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887C5C-82B1-6372-68BC-388A422E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596A91-69F1-B02F-42C7-5970849E1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D2C03A9-284E-A7F4-8191-6E295C519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FA3597-F58F-31AF-0281-A11E1B26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4987-229F-4DB3-B14A-6D7F5DED89FF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0866D5-FC04-B496-09E6-86FA3B26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DD1CD8-26EF-85EF-EDEB-F8E7F3B1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5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FAE637-4470-631F-8F60-7671343B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4262C0-3B5E-6CF6-D339-AB23FA2AD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8CB2BD-E1ED-EE47-A48A-D2C117B70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056775-705B-B546-D933-A0CCFB87D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A756B00-4049-FEC3-5E59-8B099B037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E33267A-5B42-8DD4-B2A5-8DB44937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8656-BBDE-4F65-91AE-BE5EED5BAD96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F180E1-9B68-9E20-733A-C62DB2A6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52F3C7-BDFC-33C0-07FF-39325B18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0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4DE10E-999E-0E02-3507-C880421A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91BF335-8A5F-444F-3D15-DC4B542C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8680-C3B0-4B99-8564-52FEFF9D84C5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FB619D-9AD4-A968-E074-9C116782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59DD8E-F7D0-6353-6928-EF2361D5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2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A58404-5875-A5B3-98EE-51936C93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2C5F-4506-4AF5-A9A2-484456089F85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11114B-8AFB-E094-5E7F-4BA0FF57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9954C8-B61F-664A-4448-D67E3FDA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44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8D9D1-0B42-E85B-2CF3-A9929F8F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ED9357-6F65-1D0D-8429-9BDEEB14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D701CD-1A38-9E15-F8EE-DF25DD25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C4659D-A074-645F-CA48-5CC0E3E1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7A81-E2B0-4AF7-B75C-819BD30FF7DE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BBD5FF-DC6D-35C0-A778-BC2E12E8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9FFCC5-2B19-0313-8AB0-F47B343B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01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535A1A6-B244-1EA8-BF80-F202D136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057"/>
            <a:ext cx="10515600" cy="407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C55EE5-F382-DCAB-EA3D-52CC339D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1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50545B-87DB-B29D-DB64-E5F937DEC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FBDEB20-F96F-45A5-A208-D8457CEA172F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4ABEC2-0256-6016-3DD2-1B0212EA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575E6C-2042-97A8-1F54-D4A881A52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599A16B6-F805-4634-8036-242D0A6358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7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abbit.white@daum.net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DDE5967-CA10-5D8D-01C6-3C3C01A7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31CD-0B58-42EB-A2A3-D64A82D70CAA}" type="datetime1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ECC9F94-981D-8CB2-38FE-9F19948F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3F3227-D1AD-E886-A031-0295117A5E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8127" y="2025259"/>
            <a:ext cx="4695825" cy="2089150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dirty="0" smtClean="0">
                <a:solidFill>
                  <a:srgbClr val="303149"/>
                </a:solidFill>
                <a:cs typeface="Malgun Gothic Semilight" panose="020B0502040204020203" pitchFamily="50" charset="-127"/>
              </a:rPr>
              <a:t>AI </a:t>
            </a:r>
            <a:r>
              <a:rPr lang="ko-KR" altLang="en-US" sz="4400" dirty="0" smtClean="0">
                <a:solidFill>
                  <a:srgbClr val="303149"/>
                </a:solidFill>
                <a:cs typeface="Malgun Gothic Semilight" panose="020B0502040204020203" pitchFamily="50" charset="-127"/>
              </a:rPr>
              <a:t>스마트 물류</a:t>
            </a:r>
            <a:r>
              <a:rPr lang="en-US" altLang="ko-KR" sz="4400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/>
            </a:r>
            <a:br>
              <a:rPr lang="en-US" altLang="ko-KR" sz="4400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</a:b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cs typeface="Malgun Gothic Semilight" panose="020B0502040204020203" pitchFamily="50" charset="-127"/>
              </a:rPr>
              <a:t>“</a:t>
            </a:r>
            <a:r>
              <a:rPr lang="ko-KR" altLang="en-US" sz="2800" dirty="0" smtClean="0">
                <a:solidFill>
                  <a:schemeClr val="accent1">
                    <a:lumMod val="75000"/>
                  </a:schemeClr>
                </a:solidFill>
                <a:cs typeface="Malgun Gothic Semilight" panose="020B0502040204020203" pitchFamily="50" charset="-127"/>
              </a:rPr>
              <a:t>스마트 </a:t>
            </a:r>
            <a:r>
              <a:rPr lang="ko-KR" altLang="en-US" sz="2800" dirty="0">
                <a:solidFill>
                  <a:schemeClr val="accent1">
                    <a:lumMod val="75000"/>
                  </a:schemeClr>
                </a:solidFill>
                <a:cs typeface="Malgun Gothic Semilight" panose="020B0502040204020203" pitchFamily="50" charset="-127"/>
              </a:rPr>
              <a:t>프리미어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cs typeface="Malgun Gothic Semilight" panose="020B0502040204020203" pitchFamily="50" charset="-127"/>
              </a:rPr>
              <a:t>”</a:t>
            </a:r>
            <a:endParaRPr lang="ko-KR" altLang="en-US" sz="4400" dirty="0">
              <a:solidFill>
                <a:schemeClr val="accent1">
                  <a:lumMod val="75000"/>
                </a:schemeClr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B69F64-F285-978E-9D58-6C69CB6CD9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98524" y="6105998"/>
            <a:ext cx="2710077" cy="32565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ko-KR" altLang="en-US" sz="1200" b="1" dirty="0" smtClean="0">
                <a:cs typeface="Malgun Gothic Semilight" panose="020B0502040204020203" pitchFamily="50" charset="-127"/>
              </a:rPr>
              <a:t>팀원 </a:t>
            </a:r>
            <a:r>
              <a:rPr lang="ko-KR" altLang="en-US" sz="1200" b="1" dirty="0" smtClean="0">
                <a:cs typeface="Malgun Gothic Semilight" panose="020B0502040204020203" pitchFamily="50" charset="-127"/>
              </a:rPr>
              <a:t>남</a:t>
            </a:r>
            <a:r>
              <a:rPr lang="en-US" altLang="ko-KR" sz="1200" b="1" dirty="0" smtClean="0">
                <a:cs typeface="Malgun Gothic Semilight" panose="020B0502040204020203" pitchFamily="50" charset="-127"/>
              </a:rPr>
              <a:t>**, </a:t>
            </a:r>
            <a:r>
              <a:rPr lang="ko-KR" altLang="en-US" sz="1200" b="1" dirty="0" smtClean="0">
                <a:cs typeface="Malgun Gothic Semilight" panose="020B0502040204020203" pitchFamily="50" charset="-127"/>
              </a:rPr>
              <a:t>엄</a:t>
            </a:r>
            <a:r>
              <a:rPr lang="en-US" altLang="ko-KR" sz="1200" b="1" dirty="0" smtClean="0">
                <a:cs typeface="Malgun Gothic Semilight" panose="020B0502040204020203" pitchFamily="50" charset="-127"/>
              </a:rPr>
              <a:t>**, </a:t>
            </a:r>
            <a:r>
              <a:rPr lang="ko-KR" altLang="en-US" sz="1200" b="1" dirty="0" smtClean="0">
                <a:cs typeface="Malgun Gothic Semilight" panose="020B0502040204020203" pitchFamily="50" charset="-127"/>
              </a:rPr>
              <a:t>김</a:t>
            </a:r>
            <a:r>
              <a:rPr lang="en-US" altLang="ko-KR" sz="1200" b="1" smtClean="0">
                <a:cs typeface="Malgun Gothic Semilight" panose="020B0502040204020203" pitchFamily="50" charset="-127"/>
              </a:rPr>
              <a:t>**</a:t>
            </a:r>
            <a:endParaRPr lang="ko-KR" altLang="en-US" sz="1200" b="1" dirty="0">
              <a:cs typeface="Malgun Gothic Semilight" panose="020B0502040204020203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9FE3C59-0767-FE04-025E-9764A1B2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389" y1="12008" x2="11902" y2="63975"/>
                        <a14:foregroundMark x1="15869" y1="87578" x2="19425" y2="56729"/>
                        <a14:foregroundMark x1="10260" y1="69979" x2="11902" y2="69772"/>
                        <a14:foregroundMark x1="49248" y1="79503" x2="54446" y2="69358"/>
                        <a14:foregroundMark x1="50479" y1="69979" x2="54446" y2="69772"/>
                        <a14:foregroundMark x1="58824" y1="68116" x2="58003" y2="72464"/>
                        <a14:foregroundMark x1="75650" y1="67702" x2="77018" y2="79089"/>
                        <a14:foregroundMark x1="78249" y1="67909" x2="78249" y2="75569"/>
                        <a14:foregroundMark x1="92202" y1="51346" x2="93981" y2="68323"/>
                        <a14:foregroundMark x1="89056" y1="55694" x2="89877" y2="51553"/>
                        <a14:foregroundMark x1="90561" y1="50932" x2="94118" y2="51346"/>
                        <a14:foregroundMark x1="89740" y1="50725" x2="90287" y2="51346"/>
                        <a14:foregroundMark x1="83311" y1="49482" x2="85773" y2="49896"/>
                        <a14:foregroundMark x1="86457" y1="49689" x2="87278" y2="50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2738" y="2025259"/>
            <a:ext cx="3455151" cy="2282952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E72990A7-F43A-F93F-C270-C1A90E3C9577}"/>
              </a:ext>
            </a:extLst>
          </p:cNvPr>
          <p:cNvSpPr txBox="1">
            <a:spLocks/>
          </p:cNvSpPr>
          <p:nvPr/>
        </p:nvSpPr>
        <p:spPr>
          <a:xfrm>
            <a:off x="367646" y="400476"/>
            <a:ext cx="1337034" cy="80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algn="ctr"/>
            <a:r>
              <a:rPr lang="en-US" altLang="ko-KR" sz="2000" dirty="0" smtClean="0">
                <a:cs typeface="Malgun Gothic Semilight" panose="020B0502040204020203" pitchFamily="50" charset="-127"/>
              </a:rPr>
              <a:t>Catalog</a:t>
            </a:r>
            <a:endParaRPr lang="en-US" altLang="ko-KR" sz="2000" dirty="0">
              <a:cs typeface="Malgun Gothic Semilight" panose="020B0502040204020203" pitchFamily="50" charset="-127"/>
            </a:endParaRPr>
          </a:p>
          <a:p>
            <a:pPr algn="ctr"/>
            <a:r>
              <a:rPr lang="en-US" altLang="ko-KR" sz="1800" dirty="0" smtClean="0">
                <a:cs typeface="Malgun Gothic Semilight" panose="020B0502040204020203" pitchFamily="50" charset="-127"/>
              </a:rPr>
              <a:t>(2022-09)</a:t>
            </a:r>
            <a:endParaRPr lang="ko-KR" altLang="en-US" sz="1800" dirty="0">
              <a:cs typeface="Malgun Gothic Semilight" panose="020B0502040204020203" pitchFamily="50" charset="-127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26B69F64-F285-978E-9D58-6C69CB6CD927}"/>
              </a:ext>
            </a:extLst>
          </p:cNvPr>
          <p:cNvSpPr txBox="1">
            <a:spLocks/>
          </p:cNvSpPr>
          <p:nvPr/>
        </p:nvSpPr>
        <p:spPr>
          <a:xfrm>
            <a:off x="4946704" y="4908908"/>
            <a:ext cx="1818670" cy="326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cs typeface="Malgun Gothic Semilight" panose="020B0502040204020203" pitchFamily="50" charset="-127"/>
              </a:rPr>
              <a:t>팀장 </a:t>
            </a:r>
            <a:r>
              <a:rPr lang="ko-KR" altLang="en-US" sz="1400" b="1" dirty="0" err="1" smtClean="0">
                <a:cs typeface="Malgun Gothic Semilight" panose="020B0502040204020203" pitchFamily="50" charset="-127"/>
              </a:rPr>
              <a:t>정도윤</a:t>
            </a:r>
            <a:endParaRPr lang="ko-KR" altLang="en-US" sz="1400" b="1" dirty="0">
              <a:cs typeface="Malgun Gothic Semilight" panose="020B0502040204020203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16816" cy="15931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2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3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6036-E909-46D4-A7EA-DD58183AC151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286155" y="3596188"/>
            <a:ext cx="4309533" cy="392141"/>
          </a:xfrm>
          <a:prstGeom prst="roundRect">
            <a:avLst>
              <a:gd name="adj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입고된 개별 제품에 대해서 바코드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QR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코드를 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86154" y="3269363"/>
            <a:ext cx="2904067" cy="30041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입고된 개별 제품 바코드 출력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4" y="852128"/>
            <a:ext cx="5641284" cy="23494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1C0A551-4D08-2678-66FB-66428F56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144" y="2323297"/>
            <a:ext cx="1159312" cy="36100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14" y="3269363"/>
            <a:ext cx="5914260" cy="2663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083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3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6036-E909-46D4-A7EA-DD58183AC151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4543" y="4248974"/>
            <a:ext cx="3679307" cy="300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입고된 제품 바코드 장바구니 출력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34545" y="4590079"/>
            <a:ext cx="3679306" cy="43135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입고된 개별 제품에 대해서 장바구니 형태를 이용해서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QR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코드를 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52748" y="4996304"/>
            <a:ext cx="3132121" cy="300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생성된 바코드 출력 로그 기록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352749" y="5328689"/>
            <a:ext cx="4309533" cy="43135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생성된 바코드를 출력했을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 기록을 남기어 물품 흐름을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역 추적할 수 있도록 하였습니다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494AD0-B249-4531-A6BE-19EFE803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8" y="906010"/>
            <a:ext cx="5585371" cy="32383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EC11BB5-E24C-5696-0644-E1D870F7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10" y="3431346"/>
            <a:ext cx="1509820" cy="32901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FD2E970-409E-E66C-35CE-0DD866B315E3}"/>
              </a:ext>
            </a:extLst>
          </p:cNvPr>
          <p:cNvSpPr/>
          <p:nvPr/>
        </p:nvSpPr>
        <p:spPr>
          <a:xfrm>
            <a:off x="2275861" y="1770053"/>
            <a:ext cx="572568" cy="3081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9EC63B1-63E1-3982-67A5-52FB22252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096" y="880843"/>
            <a:ext cx="5021704" cy="40145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561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30" y="1014606"/>
            <a:ext cx="3541888" cy="154284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C044FA2-2588-A3A3-17C1-E6A20439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899" y="3652786"/>
            <a:ext cx="3921919" cy="22969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CC002CB5-26D5-0645-D2CC-99BE4F246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11" y="1813557"/>
            <a:ext cx="3069095" cy="17721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21EE29B-D369-CD12-EBD3-A02DAD43CFD3}"/>
              </a:ext>
            </a:extLst>
          </p:cNvPr>
          <p:cNvSpPr txBox="1">
            <a:spLocks/>
          </p:cNvSpPr>
          <p:nvPr/>
        </p:nvSpPr>
        <p:spPr>
          <a:xfrm>
            <a:off x="459578" y="992210"/>
            <a:ext cx="4531522" cy="762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Smart Premiere </a:t>
            </a:r>
            <a:r>
              <a:rPr lang="en-US" altLang="ko-KR" sz="3700" b="1" dirty="0">
                <a:solidFill>
                  <a:srgbClr val="FF8C3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Controller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307028" y="5961561"/>
            <a:ext cx="3579851" cy="43135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수집된 사진 데이터 및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라벨링된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이미지를 학습하여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생성된 모델로 이미지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유사율을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예측할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6303553" y="5607379"/>
            <a:ext cx="2083478" cy="330458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유사성 예측</a:t>
            </a:r>
            <a:endParaRPr lang="ko-KR" altLang="en-US" sz="1600" dirty="0"/>
          </a:p>
        </p:txBody>
      </p:sp>
      <p:sp>
        <p:nvSpPr>
          <p:cNvPr id="55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3-2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Controller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56" name="날짜 개체 틀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7A6A-CA29-4AD2-802B-069A92338286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7" name="슬라이드 번호 개체 틀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D925C88E-1C18-7433-BDFA-14BC22EDF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940" y="2374494"/>
            <a:ext cx="3538866" cy="20939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모서리가 둥근 직사각형 24"/>
          <p:cNvSpPr/>
          <p:nvPr/>
        </p:nvSpPr>
        <p:spPr>
          <a:xfrm>
            <a:off x="135817" y="4334218"/>
            <a:ext cx="2083478" cy="363504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가져오기</a:t>
            </a:r>
            <a:endParaRPr lang="ko-KR" altLang="en-US" sz="1600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22522" y="4761018"/>
            <a:ext cx="3202877" cy="47449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Smart Premiere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Web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통합된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endParaRPr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프로젝트를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가져올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/>
          </a:p>
        </p:txBody>
      </p:sp>
      <p:grpSp>
        <p:nvGrpSpPr>
          <p:cNvPr id="29" name="그룹 28"/>
          <p:cNvGrpSpPr/>
          <p:nvPr/>
        </p:nvGrpSpPr>
        <p:grpSpPr>
          <a:xfrm>
            <a:off x="2561193" y="3761288"/>
            <a:ext cx="462622" cy="573407"/>
            <a:chOff x="2180708" y="4507422"/>
            <a:chExt cx="462622" cy="573407"/>
          </a:xfrm>
        </p:grpSpPr>
        <p:sp>
          <p:nvSpPr>
            <p:cNvPr id="7" name="타원 6"/>
            <p:cNvSpPr/>
            <p:nvPr/>
          </p:nvSpPr>
          <p:spPr>
            <a:xfrm>
              <a:off x="2484898" y="4507422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타원 7"/>
            <p:cNvSpPr/>
            <p:nvPr/>
          </p:nvSpPr>
          <p:spPr>
            <a:xfrm>
              <a:off x="2346112" y="4729835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444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444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444"/>
              </a:schemeClr>
            </a:effectRef>
            <a:fontRef idx="minor">
              <a:schemeClr val="lt1"/>
            </a:fontRef>
          </p:style>
        </p:sp>
        <p:sp>
          <p:nvSpPr>
            <p:cNvPr id="9" name="타원 8"/>
            <p:cNvSpPr/>
            <p:nvPr/>
          </p:nvSpPr>
          <p:spPr>
            <a:xfrm>
              <a:off x="2180708" y="4922397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888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888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8889"/>
              </a:schemeClr>
            </a:effectRef>
            <a:fontRef idx="minor">
              <a:schemeClr val="lt1"/>
            </a:fontRef>
          </p:style>
        </p:sp>
      </p:grpSp>
      <p:sp>
        <p:nvSpPr>
          <p:cNvPr id="48" name="모서리가 둥근 직사각형 47"/>
          <p:cNvSpPr/>
          <p:nvPr/>
        </p:nvSpPr>
        <p:spPr>
          <a:xfrm>
            <a:off x="8275930" y="2684922"/>
            <a:ext cx="1783262" cy="330458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학습 모델 생성</a:t>
            </a:r>
            <a:endParaRPr lang="ko-KR" altLang="en-US" sz="1600" dirty="0"/>
          </a:p>
        </p:txBody>
      </p:sp>
      <p:grpSp>
        <p:nvGrpSpPr>
          <p:cNvPr id="50" name="그룹 49"/>
          <p:cNvGrpSpPr/>
          <p:nvPr/>
        </p:nvGrpSpPr>
        <p:grpSpPr>
          <a:xfrm>
            <a:off x="6998911" y="1364145"/>
            <a:ext cx="1010893" cy="695571"/>
            <a:chOff x="7882997" y="2060248"/>
            <a:chExt cx="1010893" cy="695571"/>
          </a:xfrm>
        </p:grpSpPr>
        <p:sp>
          <p:nvSpPr>
            <p:cNvPr id="34" name="타원 33"/>
            <p:cNvSpPr/>
            <p:nvPr/>
          </p:nvSpPr>
          <p:spPr>
            <a:xfrm>
              <a:off x="7882997" y="231428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35" name="타원 34"/>
            <p:cNvSpPr/>
            <p:nvPr/>
          </p:nvSpPr>
          <p:spPr>
            <a:xfrm>
              <a:off x="8096153" y="218726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</p:sp>
        <p:sp>
          <p:nvSpPr>
            <p:cNvPr id="36" name="타원 35"/>
            <p:cNvSpPr/>
            <p:nvPr/>
          </p:nvSpPr>
          <p:spPr>
            <a:xfrm>
              <a:off x="8308670" y="206024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</p:sp>
        <p:sp>
          <p:nvSpPr>
            <p:cNvPr id="37" name="타원 36"/>
            <p:cNvSpPr/>
            <p:nvPr/>
          </p:nvSpPr>
          <p:spPr>
            <a:xfrm>
              <a:off x="8521187" y="218726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38" name="타원 37"/>
            <p:cNvSpPr/>
            <p:nvPr/>
          </p:nvSpPr>
          <p:spPr>
            <a:xfrm>
              <a:off x="8734343" y="231428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</p:sp>
        <p:sp>
          <p:nvSpPr>
            <p:cNvPr id="39" name="타원 38"/>
            <p:cNvSpPr/>
            <p:nvPr/>
          </p:nvSpPr>
          <p:spPr>
            <a:xfrm>
              <a:off x="8308670" y="2328260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  <p:sp>
          <p:nvSpPr>
            <p:cNvPr id="40" name="타원 39"/>
            <p:cNvSpPr/>
            <p:nvPr/>
          </p:nvSpPr>
          <p:spPr>
            <a:xfrm>
              <a:off x="8308670" y="2596272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</p:grpSp>
      <p:grpSp>
        <p:nvGrpSpPr>
          <p:cNvPr id="49" name="그룹 48"/>
          <p:cNvGrpSpPr/>
          <p:nvPr/>
        </p:nvGrpSpPr>
        <p:grpSpPr>
          <a:xfrm>
            <a:off x="7171223" y="4658067"/>
            <a:ext cx="465878" cy="577442"/>
            <a:chOff x="7683882" y="4568468"/>
            <a:chExt cx="465878" cy="577442"/>
          </a:xfrm>
        </p:grpSpPr>
        <p:sp>
          <p:nvSpPr>
            <p:cNvPr id="31" name="타원 30"/>
            <p:cNvSpPr/>
            <p:nvPr/>
          </p:nvSpPr>
          <p:spPr>
            <a:xfrm>
              <a:off x="7990213" y="4568468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타원 31"/>
            <p:cNvSpPr/>
            <p:nvPr/>
          </p:nvSpPr>
          <p:spPr>
            <a:xfrm>
              <a:off x="7850449" y="4792446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444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444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444"/>
              </a:schemeClr>
            </a:effectRef>
            <a:fontRef idx="minor">
              <a:schemeClr val="lt1"/>
            </a:fontRef>
          </p:style>
        </p:sp>
        <p:sp>
          <p:nvSpPr>
            <p:cNvPr id="33" name="타원 32"/>
            <p:cNvSpPr/>
            <p:nvPr/>
          </p:nvSpPr>
          <p:spPr>
            <a:xfrm>
              <a:off x="7683882" y="4986363"/>
              <a:ext cx="159547" cy="159547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888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888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8889"/>
              </a:schemeClr>
            </a:effectRef>
            <a:fontRef idx="minor">
              <a:schemeClr val="lt1"/>
            </a:fontRef>
          </p:style>
        </p:sp>
      </p:grpSp>
      <p:sp>
        <p:nvSpPr>
          <p:cNvPr id="41" name="모서리가 둥근 직사각형 40"/>
          <p:cNvSpPr/>
          <p:nvPr/>
        </p:nvSpPr>
        <p:spPr>
          <a:xfrm>
            <a:off x="8275930" y="3052295"/>
            <a:ext cx="3578454" cy="43135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수집된 이미지와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라벨링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정보를 바탕으로 학습 모델을 분류 및 모델을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hdf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파일로 생성합니다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378432" y="1711931"/>
            <a:ext cx="1003828" cy="694033"/>
            <a:chOff x="2378432" y="1711931"/>
            <a:chExt cx="1003828" cy="694033"/>
          </a:xfrm>
        </p:grpSpPr>
        <p:sp>
          <p:nvSpPr>
            <p:cNvPr id="11" name="타원 10"/>
            <p:cNvSpPr/>
            <p:nvPr/>
          </p:nvSpPr>
          <p:spPr>
            <a:xfrm>
              <a:off x="2378432" y="1964196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2" name="타원 11"/>
            <p:cNvSpPr/>
            <p:nvPr/>
          </p:nvSpPr>
          <p:spPr>
            <a:xfrm>
              <a:off x="2590098" y="1838063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</p:sp>
        <p:sp>
          <p:nvSpPr>
            <p:cNvPr id="13" name="타원 12"/>
            <p:cNvSpPr/>
            <p:nvPr/>
          </p:nvSpPr>
          <p:spPr>
            <a:xfrm>
              <a:off x="2801130" y="1711931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</p:sp>
        <p:sp>
          <p:nvSpPr>
            <p:cNvPr id="14" name="타원 13"/>
            <p:cNvSpPr/>
            <p:nvPr/>
          </p:nvSpPr>
          <p:spPr>
            <a:xfrm>
              <a:off x="3012162" y="1838063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5" name="타원 14"/>
            <p:cNvSpPr/>
            <p:nvPr/>
          </p:nvSpPr>
          <p:spPr>
            <a:xfrm>
              <a:off x="3223828" y="1964196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</p:sp>
        <p:sp>
          <p:nvSpPr>
            <p:cNvPr id="16" name="타원 15"/>
            <p:cNvSpPr/>
            <p:nvPr/>
          </p:nvSpPr>
          <p:spPr>
            <a:xfrm>
              <a:off x="2801130" y="1978070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  <p:sp>
          <p:nvSpPr>
            <p:cNvPr id="27" name="타원 26"/>
            <p:cNvSpPr/>
            <p:nvPr/>
          </p:nvSpPr>
          <p:spPr>
            <a:xfrm>
              <a:off x="2801130" y="2247532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204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DD7381DC-FC4E-595E-52FB-F894B494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5" y="4389795"/>
            <a:ext cx="2477388" cy="126287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2EE3E44-72D0-8E9E-4BFA-DBF1297D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4" y="921294"/>
            <a:ext cx="4316925" cy="276380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983126" y="2454557"/>
            <a:ext cx="1003828" cy="690710"/>
            <a:chOff x="2078000" y="2005889"/>
            <a:chExt cx="1003828" cy="690710"/>
          </a:xfrm>
        </p:grpSpPr>
        <p:sp>
          <p:nvSpPr>
            <p:cNvPr id="11" name="타원 10"/>
            <p:cNvSpPr/>
            <p:nvPr/>
          </p:nvSpPr>
          <p:spPr>
            <a:xfrm>
              <a:off x="2078000" y="2258154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2" name="타원 11"/>
            <p:cNvSpPr/>
            <p:nvPr/>
          </p:nvSpPr>
          <p:spPr>
            <a:xfrm>
              <a:off x="2289666" y="2132021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</p:sp>
        <p:sp>
          <p:nvSpPr>
            <p:cNvPr id="13" name="타원 12"/>
            <p:cNvSpPr/>
            <p:nvPr/>
          </p:nvSpPr>
          <p:spPr>
            <a:xfrm>
              <a:off x="2500698" y="2005889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</p:sp>
        <p:sp>
          <p:nvSpPr>
            <p:cNvPr id="14" name="타원 13"/>
            <p:cNvSpPr/>
            <p:nvPr/>
          </p:nvSpPr>
          <p:spPr>
            <a:xfrm>
              <a:off x="2711730" y="2132021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5" name="타원 14"/>
            <p:cNvSpPr/>
            <p:nvPr/>
          </p:nvSpPr>
          <p:spPr>
            <a:xfrm>
              <a:off x="2923396" y="2258154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</p:sp>
        <p:sp>
          <p:nvSpPr>
            <p:cNvPr id="16" name="타원 15"/>
            <p:cNvSpPr/>
            <p:nvPr/>
          </p:nvSpPr>
          <p:spPr>
            <a:xfrm>
              <a:off x="2500698" y="2272028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  <p:sp>
          <p:nvSpPr>
            <p:cNvPr id="17" name="타원 16"/>
            <p:cNvSpPr/>
            <p:nvPr/>
          </p:nvSpPr>
          <p:spPr>
            <a:xfrm>
              <a:off x="2500698" y="2538167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</p:grpSp>
      <p:sp>
        <p:nvSpPr>
          <p:cNvPr id="59" name="날짜 개체 틀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3E43-3B0C-4F3B-BE82-93BE20F816B0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0" name="슬라이드 번호 개체 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1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3-2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Controller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778129" y="3596415"/>
            <a:ext cx="462623" cy="573407"/>
            <a:chOff x="1880276" y="4496579"/>
            <a:chExt cx="462623" cy="573407"/>
          </a:xfrm>
        </p:grpSpPr>
        <p:sp>
          <p:nvSpPr>
            <p:cNvPr id="7" name="타원 6"/>
            <p:cNvSpPr/>
            <p:nvPr/>
          </p:nvSpPr>
          <p:spPr>
            <a:xfrm>
              <a:off x="2184467" y="4496579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타원 7"/>
            <p:cNvSpPr/>
            <p:nvPr/>
          </p:nvSpPr>
          <p:spPr>
            <a:xfrm>
              <a:off x="2045680" y="4718992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444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444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444"/>
              </a:schemeClr>
            </a:effectRef>
            <a:fontRef idx="minor">
              <a:schemeClr val="lt1"/>
            </a:fontRef>
          </p:style>
        </p:sp>
        <p:sp>
          <p:nvSpPr>
            <p:cNvPr id="9" name="타원 8"/>
            <p:cNvSpPr/>
            <p:nvPr/>
          </p:nvSpPr>
          <p:spPr>
            <a:xfrm>
              <a:off x="1880276" y="4911554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8889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8889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8889"/>
              </a:schemeClr>
            </a:effectRef>
            <a:fontRef idx="minor">
              <a:schemeClr val="lt1"/>
            </a:fontRef>
          </p:style>
        </p:sp>
      </p:grpSp>
      <p:sp>
        <p:nvSpPr>
          <p:cNvPr id="46" name="모서리가 둥근 직사각형 45"/>
          <p:cNvSpPr/>
          <p:nvPr/>
        </p:nvSpPr>
        <p:spPr>
          <a:xfrm>
            <a:off x="339577" y="4121992"/>
            <a:ext cx="2467496" cy="5337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OpenCV4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기반으로 사진을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수집 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라벨링된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39577" y="3758763"/>
            <a:ext cx="2265105" cy="330458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등록 및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</a:t>
            </a:r>
            <a:endParaRPr lang="ko-KR" altLang="en-US" sz="1600" dirty="0"/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32" y="1090095"/>
            <a:ext cx="3346542" cy="15761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2" name="모서리가 둥근 직사각형 71"/>
          <p:cNvSpPr/>
          <p:nvPr/>
        </p:nvSpPr>
        <p:spPr>
          <a:xfrm>
            <a:off x="6308132" y="4637680"/>
            <a:ext cx="1231900" cy="343953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장비 관리</a:t>
            </a:r>
          </a:p>
        </p:txBody>
      </p:sp>
      <p:sp>
        <p:nvSpPr>
          <p:cNvPr id="73" name="모서리가 둥근 직사각형 72"/>
          <p:cNvSpPr/>
          <p:nvPr/>
        </p:nvSpPr>
        <p:spPr>
          <a:xfrm>
            <a:off x="6308132" y="5027492"/>
            <a:ext cx="4203700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연결된 장비를 시리얼 통신을 통해 제어할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39577" y="4695146"/>
            <a:ext cx="2467496" cy="5337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등록했을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바코드를 동시에 고유 값으로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309D898D-7EAE-30C4-4B85-0C0D9CCDE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710" y="2799912"/>
            <a:ext cx="3831104" cy="17041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37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120" y="1885787"/>
            <a:ext cx="3045888" cy="40585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8022" y="5682696"/>
            <a:ext cx="2633986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박스의 예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실험용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박스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59DC2D-1560-111A-2A35-858CFC3D3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2" y="1473754"/>
            <a:ext cx="3948596" cy="295580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0908180" y="783044"/>
            <a:ext cx="1003828" cy="690710"/>
            <a:chOff x="2078000" y="2005889"/>
            <a:chExt cx="1003828" cy="690710"/>
          </a:xfrm>
        </p:grpSpPr>
        <p:sp>
          <p:nvSpPr>
            <p:cNvPr id="11" name="타원 10"/>
            <p:cNvSpPr/>
            <p:nvPr/>
          </p:nvSpPr>
          <p:spPr>
            <a:xfrm>
              <a:off x="2078000" y="2258154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2" name="타원 11"/>
            <p:cNvSpPr/>
            <p:nvPr/>
          </p:nvSpPr>
          <p:spPr>
            <a:xfrm>
              <a:off x="2289666" y="2132021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7778"/>
              </a:schemeClr>
            </a:effectRef>
            <a:fontRef idx="minor">
              <a:schemeClr val="lt1"/>
            </a:fontRef>
          </p:style>
        </p:sp>
        <p:sp>
          <p:nvSpPr>
            <p:cNvPr id="13" name="타원 12"/>
            <p:cNvSpPr/>
            <p:nvPr/>
          </p:nvSpPr>
          <p:spPr>
            <a:xfrm>
              <a:off x="2500698" y="2005889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2222"/>
              </a:schemeClr>
            </a:effectRef>
            <a:fontRef idx="minor">
              <a:schemeClr val="lt1"/>
            </a:fontRef>
          </p:style>
        </p:sp>
        <p:sp>
          <p:nvSpPr>
            <p:cNvPr id="14" name="타원 13"/>
            <p:cNvSpPr/>
            <p:nvPr/>
          </p:nvSpPr>
          <p:spPr>
            <a:xfrm>
              <a:off x="2711730" y="2132021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5" name="타원 14"/>
            <p:cNvSpPr/>
            <p:nvPr/>
          </p:nvSpPr>
          <p:spPr>
            <a:xfrm>
              <a:off x="2923396" y="2258154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1111"/>
              </a:schemeClr>
            </a:effectRef>
            <a:fontRef idx="minor">
              <a:schemeClr val="lt1"/>
            </a:fontRef>
          </p:style>
        </p:sp>
        <p:sp>
          <p:nvSpPr>
            <p:cNvPr id="16" name="타원 15"/>
            <p:cNvSpPr/>
            <p:nvPr/>
          </p:nvSpPr>
          <p:spPr>
            <a:xfrm>
              <a:off x="2500698" y="2272028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556"/>
              </a:schemeClr>
            </a:effectRef>
            <a:fontRef idx="minor">
              <a:schemeClr val="lt1"/>
            </a:fontRef>
          </p:style>
        </p:sp>
        <p:sp>
          <p:nvSpPr>
            <p:cNvPr id="17" name="타원 16"/>
            <p:cNvSpPr/>
            <p:nvPr/>
          </p:nvSpPr>
          <p:spPr>
            <a:xfrm>
              <a:off x="2500698" y="2538167"/>
              <a:ext cx="158432" cy="158432"/>
            </a:xfrm>
            <a:prstGeom prst="ellipse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</p:grpSp>
      <p:sp>
        <p:nvSpPr>
          <p:cNvPr id="59" name="날짜 개체 틀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3E43-3B0C-4F3B-BE82-93BE20F816B0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60" name="슬라이드 번호 개체 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61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3-2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Controller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59579" y="4544615"/>
            <a:ext cx="2866303" cy="343953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영상 바코드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/QR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인식 처리</a:t>
            </a:r>
            <a:endParaRPr lang="ko-KR" altLang="en-US" sz="1600" dirty="0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454072" y="4936123"/>
            <a:ext cx="3694584" cy="400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OpenCV4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기반으로 물품 정보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박스 크기 분류 등의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작업을 수행할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BA17527-49EC-C8BB-C802-0DF411710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096" y="1473754"/>
            <a:ext cx="3948596" cy="2939228"/>
          </a:xfrm>
          <a:prstGeom prst="rect">
            <a:avLst/>
          </a:prstGeom>
          <a:ln>
            <a:solidFill>
              <a:srgbClr val="E7E6E6"/>
            </a:solidFill>
          </a:ln>
        </p:spPr>
      </p:pic>
    </p:spTree>
    <p:extLst>
      <p:ext uri="{BB962C8B-B14F-4D97-AF65-F5344CB8AC3E}">
        <p14:creationId xmlns:p14="http://schemas.microsoft.com/office/powerpoint/2010/main" val="19671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21EE29B-D369-CD12-EBD3-A02DAD43CFD3}"/>
              </a:ext>
            </a:extLst>
          </p:cNvPr>
          <p:cNvSpPr txBox="1">
            <a:spLocks/>
          </p:cNvSpPr>
          <p:nvPr/>
        </p:nvSpPr>
        <p:spPr>
          <a:xfrm>
            <a:off x="459578" y="992210"/>
            <a:ext cx="4531522" cy="76249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Smart Premiere </a:t>
            </a:r>
            <a:r>
              <a:rPr lang="en-US" altLang="ko-KR" sz="4000" b="1" dirty="0">
                <a:solidFill>
                  <a:srgbClr val="FF8C3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Vision &amp; IoT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21AC65-9431-33B8-9C71-17B24536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8" y="2023053"/>
            <a:ext cx="2411008" cy="42397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F9D16A-1735-C457-F00D-C446DAB7B9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67" y="1524000"/>
            <a:ext cx="2840267" cy="159765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2E5436-2A93-9E66-8521-C86D2A771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77" y="1524000"/>
            <a:ext cx="2619093" cy="4605503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81055A3-6986-5D18-1EEC-EC665F3E2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67" y="3304103"/>
            <a:ext cx="2840268" cy="28254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0BAA-AAE9-4E00-AD3C-C07F097CD5A2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14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3-3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Vision &amp; IoT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07381" y="1792353"/>
            <a:ext cx="3474019" cy="291253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4" idx="7"/>
            <a:endCxn id="24" idx="1"/>
          </p:cNvCxnSpPr>
          <p:nvPr/>
        </p:nvCxnSpPr>
        <p:spPr>
          <a:xfrm flipV="1">
            <a:off x="3072642" y="1954898"/>
            <a:ext cx="308912" cy="263986"/>
          </a:xfrm>
          <a:prstGeom prst="straightConnector1">
            <a:avLst/>
          </a:prstGeom>
          <a:ln w="38100">
            <a:solidFill>
              <a:srgbClr val="FF8C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cxnSpLocks/>
            <a:endCxn id="27" idx="1"/>
          </p:cNvCxnSpPr>
          <p:nvPr/>
        </p:nvCxnSpPr>
        <p:spPr>
          <a:xfrm flipV="1">
            <a:off x="2870586" y="3248619"/>
            <a:ext cx="1002897" cy="383834"/>
          </a:xfrm>
          <a:prstGeom prst="straightConnector1">
            <a:avLst/>
          </a:prstGeom>
          <a:ln w="38100">
            <a:solidFill>
              <a:srgbClr val="F711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3381554" y="1801765"/>
            <a:ext cx="1298389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영상 인식 </a:t>
            </a:r>
            <a:r>
              <a:rPr lang="ko-KR" altLang="en-US" sz="11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거치대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873483" y="3095486"/>
            <a:ext cx="1117617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습도 센서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581400" y="4245487"/>
            <a:ext cx="1185333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충격 감지 센서</a:t>
            </a:r>
          </a:p>
        </p:txBody>
      </p:sp>
      <p:cxnSp>
        <p:nvCxnSpPr>
          <p:cNvPr id="32" name="직선 화살표 연결선 31"/>
          <p:cNvCxnSpPr>
            <a:endCxn id="31" idx="1"/>
          </p:cNvCxnSpPr>
          <p:nvPr/>
        </p:nvCxnSpPr>
        <p:spPr>
          <a:xfrm flipV="1">
            <a:off x="2444074" y="4398620"/>
            <a:ext cx="1137326" cy="127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6127706" y="1068942"/>
            <a:ext cx="1245588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만능 제어 보드</a:t>
            </a:r>
          </a:p>
        </p:txBody>
      </p:sp>
      <p:cxnSp>
        <p:nvCxnSpPr>
          <p:cNvPr id="35" name="직선 화살표 연결선 34"/>
          <p:cNvCxnSpPr>
            <a:stCxn id="34" idx="2"/>
          </p:cNvCxnSpPr>
          <p:nvPr/>
        </p:nvCxnSpPr>
        <p:spPr>
          <a:xfrm>
            <a:off x="6750500" y="1375208"/>
            <a:ext cx="146943" cy="714727"/>
          </a:xfrm>
          <a:prstGeom prst="straightConnector1">
            <a:avLst/>
          </a:prstGeom>
          <a:ln w="38100">
            <a:solidFill>
              <a:srgbClr val="F711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모서리가 둥근 직사각형 38"/>
          <p:cNvSpPr/>
          <p:nvPr/>
        </p:nvSpPr>
        <p:spPr>
          <a:xfrm>
            <a:off x="846666" y="5795620"/>
            <a:ext cx="703104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케이스</a:t>
            </a:r>
          </a:p>
        </p:txBody>
      </p:sp>
      <p:cxnSp>
        <p:nvCxnSpPr>
          <p:cNvPr id="40" name="직선 화살표 연결선 39"/>
          <p:cNvCxnSpPr>
            <a:endCxn id="39" idx="0"/>
          </p:cNvCxnSpPr>
          <p:nvPr/>
        </p:nvCxnSpPr>
        <p:spPr>
          <a:xfrm>
            <a:off x="846666" y="5243870"/>
            <a:ext cx="351552" cy="551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11079777" y="4283400"/>
            <a:ext cx="1005527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초음파 센서</a:t>
            </a:r>
          </a:p>
        </p:txBody>
      </p:sp>
      <p:cxnSp>
        <p:nvCxnSpPr>
          <p:cNvPr id="44" name="직선 화살표 연결선 43"/>
          <p:cNvCxnSpPr>
            <a:endCxn id="43" idx="0"/>
          </p:cNvCxnSpPr>
          <p:nvPr/>
        </p:nvCxnSpPr>
        <p:spPr>
          <a:xfrm>
            <a:off x="10936202" y="4037916"/>
            <a:ext cx="646339" cy="2454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4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21EE29B-D369-CD12-EBD3-A02DAD43CFD3}"/>
              </a:ext>
            </a:extLst>
          </p:cNvPr>
          <p:cNvSpPr txBox="1">
            <a:spLocks/>
          </p:cNvSpPr>
          <p:nvPr/>
        </p:nvSpPr>
        <p:spPr>
          <a:xfrm>
            <a:off x="459578" y="992210"/>
            <a:ext cx="4531522" cy="762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Smart Premiere </a:t>
            </a:r>
            <a:r>
              <a:rPr lang="en-US" altLang="ko-KR" sz="3400" b="1" dirty="0" smtClean="0">
                <a:solidFill>
                  <a:srgbClr val="FF8C3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Robot Arm</a:t>
            </a:r>
            <a:endParaRPr lang="en-US" altLang="ko-KR" sz="3400" b="1" dirty="0">
              <a:solidFill>
                <a:srgbClr val="FF8C37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ong Gothic Medium" pitchFamily="34" charset="0"/>
            </a:endParaRPr>
          </a:p>
          <a:p>
            <a:endParaRPr lang="en-US" altLang="ko-KR" sz="3700" b="1" dirty="0">
              <a:solidFill>
                <a:srgbClr val="FF8C37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Gong Gothic Medium" pitchFamily="34" charset="0"/>
            </a:endParaRPr>
          </a:p>
          <a:p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0BAA-AAE9-4E00-AD3C-C07F097CD5A2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4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3-4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</a:t>
            </a: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Robot Arm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2374875-AA3C-C3FA-4E2B-1F10BF4A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113" y="1754700"/>
            <a:ext cx="2342410" cy="37491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0DB49AD-A0D4-BD92-D589-E81E8ABA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0" y="1754700"/>
            <a:ext cx="5699925" cy="2664900"/>
          </a:xfrm>
          <a:prstGeom prst="rect">
            <a:avLst/>
          </a:prstGeom>
        </p:spPr>
      </p:pic>
      <p:sp>
        <p:nvSpPr>
          <p:cNvPr id="7" name="모서리가 둥근 직사각형 71">
            <a:extLst>
              <a:ext uri="{FF2B5EF4-FFF2-40B4-BE49-F238E27FC236}">
                <a16:creationId xmlns:a16="http://schemas.microsoft.com/office/drawing/2014/main" id="{8E26F628-34F1-AEE1-DDD9-7F7DDE70FF3C}"/>
              </a:ext>
            </a:extLst>
          </p:cNvPr>
          <p:cNvSpPr/>
          <p:nvPr/>
        </p:nvSpPr>
        <p:spPr>
          <a:xfrm>
            <a:off x="578139" y="4484407"/>
            <a:ext cx="1678031" cy="343953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로봇 팔 제어</a:t>
            </a:r>
          </a:p>
        </p:txBody>
      </p:sp>
      <p:sp>
        <p:nvSpPr>
          <p:cNvPr id="9" name="모서리가 둥근 직사각형 72">
            <a:extLst>
              <a:ext uri="{FF2B5EF4-FFF2-40B4-BE49-F238E27FC236}">
                <a16:creationId xmlns:a16="http://schemas.microsoft.com/office/drawing/2014/main" id="{2288A30E-5327-2D98-5574-BF2E0C3FA7C3}"/>
              </a:ext>
            </a:extLst>
          </p:cNvPr>
          <p:cNvSpPr/>
          <p:nvPr/>
        </p:nvSpPr>
        <p:spPr>
          <a:xfrm>
            <a:off x="578140" y="4882608"/>
            <a:ext cx="4203700" cy="3062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연결된 로봇 팔을 시리얼 통신을 통해 제어할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9C0077BE-E278-280D-387B-4A40EA37BA04}"/>
              </a:ext>
            </a:extLst>
          </p:cNvPr>
          <p:cNvSpPr/>
          <p:nvPr/>
        </p:nvSpPr>
        <p:spPr>
          <a:xfrm>
            <a:off x="6278065" y="2125134"/>
            <a:ext cx="1030048" cy="1913466"/>
          </a:xfrm>
          <a:prstGeom prst="rightArrow">
            <a:avLst>
              <a:gd name="adj1" fmla="val 50000"/>
              <a:gd name="adj2" fmla="val 6397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07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21EE29B-D369-CD12-EBD3-A02DAD43CFD3}"/>
              </a:ext>
            </a:extLst>
          </p:cNvPr>
          <p:cNvSpPr txBox="1">
            <a:spLocks/>
          </p:cNvSpPr>
          <p:nvPr/>
        </p:nvSpPr>
        <p:spPr>
          <a:xfrm>
            <a:off x="459578" y="992210"/>
            <a:ext cx="4531522" cy="762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200" dirty="0" smtClean="0"/>
              <a:t>제품 문의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0BAA-AAE9-4E00-AD3C-C07F097CD5A2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14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4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문의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Product Inquiry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833" y="1791000"/>
            <a:ext cx="1089422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팀장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6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정도윤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833" y="2302180"/>
            <a:ext cx="1089422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rabbit.white@daum.net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연락처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010-8420-3478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2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002">
            <a:extLst>
              <a:ext uri="{FF2B5EF4-FFF2-40B4-BE49-F238E27FC236}">
                <a16:creationId xmlns:a16="http://schemas.microsoft.com/office/drawing/2014/main" id="{D382B215-2610-7CE3-8E83-237DA2304687}"/>
              </a:ext>
            </a:extLst>
          </p:cNvPr>
          <p:cNvGrpSpPr/>
          <p:nvPr/>
        </p:nvGrpSpPr>
        <p:grpSpPr>
          <a:xfrm flipH="1">
            <a:off x="1" y="1709232"/>
            <a:ext cx="6859504" cy="5148768"/>
            <a:chOff x="8361474" y="2914502"/>
            <a:chExt cx="9851678" cy="8484614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673B9963-EA41-0A0D-44DB-957E81698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1474" y="2914502"/>
              <a:ext cx="9851678" cy="84846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9F2283-F7B4-E621-ACF0-987F49897822}"/>
              </a:ext>
            </a:extLst>
          </p:cNvPr>
          <p:cNvSpPr txBox="1"/>
          <p:nvPr/>
        </p:nvSpPr>
        <p:spPr>
          <a:xfrm>
            <a:off x="321881" y="5148768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Smart Premiere</a:t>
            </a:r>
            <a:endParaRPr lang="ko-KR" altLang="en-US" sz="3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4B6-5BE2-4207-ADAE-2E9096D45927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72990A7-F43A-F93F-C270-C1A90E3C9577}"/>
              </a:ext>
            </a:extLst>
          </p:cNvPr>
          <p:cNvSpPr txBox="1">
            <a:spLocks/>
          </p:cNvSpPr>
          <p:nvPr/>
        </p:nvSpPr>
        <p:spPr>
          <a:xfrm>
            <a:off x="367646" y="400476"/>
            <a:ext cx="1337034" cy="804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algn="ctr"/>
            <a:r>
              <a:rPr lang="en-US" altLang="ko-KR" sz="2000" dirty="0" smtClean="0">
                <a:cs typeface="Malgun Gothic Semilight" panose="020B0502040204020203" pitchFamily="50" charset="-127"/>
              </a:rPr>
              <a:t>Catalog</a:t>
            </a:r>
            <a:endParaRPr lang="en-US" altLang="ko-KR" sz="2000" dirty="0">
              <a:cs typeface="Malgun Gothic Semilight" panose="020B0502040204020203" pitchFamily="50" charset="-127"/>
            </a:endParaRPr>
          </a:p>
          <a:p>
            <a:pPr algn="ctr"/>
            <a:r>
              <a:rPr lang="en-US" altLang="ko-KR" sz="1800" dirty="0" smtClean="0">
                <a:cs typeface="Malgun Gothic Semilight" panose="020B0502040204020203" pitchFamily="50" charset="-127"/>
              </a:rPr>
              <a:t>(2022-09)</a:t>
            </a:r>
            <a:endParaRPr lang="ko-KR" altLang="en-US" sz="1800" dirty="0">
              <a:cs typeface="Malgun Gothic Semilight" panose="020B0502040204020203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216816" cy="15931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1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D9E99-DB1C-691B-C84C-E60E8DCB0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74725" cy="47466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목차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ABA6C66-B221-CFA0-45AF-F49751E782A3}"/>
              </a:ext>
            </a:extLst>
          </p:cNvPr>
          <p:cNvCxnSpPr/>
          <p:nvPr/>
        </p:nvCxnSpPr>
        <p:spPr>
          <a:xfrm>
            <a:off x="6096000" y="1504426"/>
            <a:ext cx="0" cy="45132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ACB1C8C-6DB4-BBAF-C38C-9C9836D825E8}"/>
              </a:ext>
            </a:extLst>
          </p:cNvPr>
          <p:cNvCxnSpPr>
            <a:cxnSpLocks/>
          </p:cNvCxnSpPr>
          <p:nvPr/>
        </p:nvCxnSpPr>
        <p:spPr>
          <a:xfrm>
            <a:off x="2357306" y="3733800"/>
            <a:ext cx="757525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6BB3E0-2744-E4F2-F824-9C52B097BBC0}"/>
              </a:ext>
            </a:extLst>
          </p:cNvPr>
          <p:cNvSpPr txBox="1"/>
          <p:nvPr/>
        </p:nvSpPr>
        <p:spPr>
          <a:xfrm>
            <a:off x="2810313" y="3234524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AI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 물류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3A89C-14A4-50FE-700F-7A6F732E38CB}"/>
              </a:ext>
            </a:extLst>
          </p:cNvPr>
          <p:cNvSpPr txBox="1"/>
          <p:nvPr/>
        </p:nvSpPr>
        <p:spPr>
          <a:xfrm>
            <a:off x="5410901" y="3234524"/>
            <a:ext cx="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1A4F5-FD47-860C-838E-BC17D7B2127A}"/>
              </a:ext>
            </a:extLst>
          </p:cNvPr>
          <p:cNvSpPr txBox="1"/>
          <p:nvPr/>
        </p:nvSpPr>
        <p:spPr>
          <a:xfrm>
            <a:off x="6297337" y="3234524"/>
            <a:ext cx="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1514E-BC12-CDF3-4E99-1EA318F6A931}"/>
              </a:ext>
            </a:extLst>
          </p:cNvPr>
          <p:cNvSpPr txBox="1"/>
          <p:nvPr/>
        </p:nvSpPr>
        <p:spPr>
          <a:xfrm>
            <a:off x="7298423" y="3234524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 프리미어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41CE-2E6F-459A-A6BE-1D325A8E077D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2D22AF3-F72E-A801-F9CF-17FDB226E4D6}"/>
              </a:ext>
            </a:extLst>
          </p:cNvPr>
          <p:cNvGrpSpPr/>
          <p:nvPr/>
        </p:nvGrpSpPr>
        <p:grpSpPr>
          <a:xfrm>
            <a:off x="107381" y="127794"/>
            <a:ext cx="12214041" cy="401638"/>
            <a:chOff x="107381" y="127794"/>
            <a:chExt cx="12214041" cy="401638"/>
          </a:xfrm>
        </p:grpSpPr>
        <p:sp>
          <p:nvSpPr>
            <p:cNvPr id="6" name="제목 1">
              <a:extLst>
                <a:ext uri="{FF2B5EF4-FFF2-40B4-BE49-F238E27FC236}">
                  <a16:creationId xmlns:a16="http://schemas.microsoft.com/office/drawing/2014/main" id="{65246D95-D8D6-56CD-77EA-F1740F456FBA}"/>
                </a:ext>
              </a:extLst>
            </p:cNvPr>
            <p:cNvSpPr txBox="1">
              <a:spLocks/>
            </p:cNvSpPr>
            <p:nvPr/>
          </p:nvSpPr>
          <p:spPr>
            <a:xfrm>
              <a:off x="107381" y="158004"/>
              <a:ext cx="1796175" cy="369332"/>
            </a:xfrm>
            <a:prstGeom prst="rect">
              <a:avLst/>
            </a:prstGeom>
          </p:spPr>
          <p:txBody>
            <a:bodyPr anchor="ctr">
              <a:normAutofit fontScale="67500" lnSpcReduction="2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Smart Premiere</a:t>
              </a:r>
              <a:endParaRPr lang="ko-KR" altLang="en-US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  <p:sp>
          <p:nvSpPr>
            <p:cNvPr id="7" name="내용 개체 틀 12">
              <a:extLst>
                <a:ext uri="{FF2B5EF4-FFF2-40B4-BE49-F238E27FC236}">
                  <a16:creationId xmlns:a16="http://schemas.microsoft.com/office/drawing/2014/main" id="{849F24CE-88B0-6EC1-D7C1-93FBA46CC196}"/>
                </a:ext>
              </a:extLst>
            </p:cNvPr>
            <p:cNvSpPr txBox="1">
              <a:spLocks/>
            </p:cNvSpPr>
            <p:nvPr/>
          </p:nvSpPr>
          <p:spPr>
            <a:xfrm>
              <a:off x="2093719" y="127794"/>
              <a:ext cx="10227703" cy="40163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400" b="1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목차</a:t>
              </a:r>
              <a:endParaRPr lang="ko-KR" altLang="en-US" b="1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CC6632-F160-822B-2900-A578800BB8BB}"/>
              </a:ext>
            </a:extLst>
          </p:cNvPr>
          <p:cNvSpPr txBox="1"/>
          <p:nvPr/>
        </p:nvSpPr>
        <p:spPr>
          <a:xfrm>
            <a:off x="2799127" y="4106195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소개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036B9-A3E1-41E6-0F43-6DFE3D1F7E98}"/>
              </a:ext>
            </a:extLst>
          </p:cNvPr>
          <p:cNvSpPr txBox="1"/>
          <p:nvPr/>
        </p:nvSpPr>
        <p:spPr>
          <a:xfrm>
            <a:off x="5410901" y="4106195"/>
            <a:ext cx="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6900F-E21E-69CE-9DDB-D0CA4674D127}"/>
              </a:ext>
            </a:extLst>
          </p:cNvPr>
          <p:cNvSpPr txBox="1"/>
          <p:nvPr/>
        </p:nvSpPr>
        <p:spPr>
          <a:xfrm>
            <a:off x="6297337" y="4106195"/>
            <a:ext cx="5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2D1887-11D1-8B8C-04EF-109933714F84}"/>
              </a:ext>
            </a:extLst>
          </p:cNvPr>
          <p:cNvSpPr txBox="1"/>
          <p:nvPr/>
        </p:nvSpPr>
        <p:spPr>
          <a:xfrm>
            <a:off x="7298423" y="4106195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문의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5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C519B3F-54A1-B9E3-2F21-537DC273165D}"/>
              </a:ext>
            </a:extLst>
          </p:cNvPr>
          <p:cNvGrpSpPr/>
          <p:nvPr/>
        </p:nvGrpSpPr>
        <p:grpSpPr>
          <a:xfrm>
            <a:off x="107381" y="127794"/>
            <a:ext cx="12214042" cy="401638"/>
            <a:chOff x="107381" y="127794"/>
            <a:chExt cx="12214042" cy="401638"/>
          </a:xfrm>
        </p:grpSpPr>
        <p:sp>
          <p:nvSpPr>
            <p:cNvPr id="21" name="제목 1">
              <a:extLst>
                <a:ext uri="{FF2B5EF4-FFF2-40B4-BE49-F238E27FC236}">
                  <a16:creationId xmlns:a16="http://schemas.microsoft.com/office/drawing/2014/main" id="{4E4902B3-F183-8009-0071-F30DB41C11D6}"/>
                </a:ext>
              </a:extLst>
            </p:cNvPr>
            <p:cNvSpPr txBox="1">
              <a:spLocks/>
            </p:cNvSpPr>
            <p:nvPr/>
          </p:nvSpPr>
          <p:spPr>
            <a:xfrm>
              <a:off x="107381" y="158004"/>
              <a:ext cx="1796175" cy="369332"/>
            </a:xfrm>
            <a:prstGeom prst="rect">
              <a:avLst/>
            </a:prstGeom>
          </p:spPr>
          <p:txBody>
            <a:bodyPr anchor="ctr">
              <a:normAutofit fontScale="67500" lnSpcReduction="2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Smart Premiere</a:t>
              </a:r>
              <a:endParaRPr lang="ko-KR" altLang="en-US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  <p:sp>
          <p:nvSpPr>
            <p:cNvPr id="22" name="내용 개체 틀 12">
              <a:extLst>
                <a:ext uri="{FF2B5EF4-FFF2-40B4-BE49-F238E27FC236}">
                  <a16:creationId xmlns:a16="http://schemas.microsoft.com/office/drawing/2014/main" id="{039A5B3A-C9E7-637B-08CD-24B7A544E555}"/>
                </a:ext>
              </a:extLst>
            </p:cNvPr>
            <p:cNvSpPr txBox="1">
              <a:spLocks/>
            </p:cNvSpPr>
            <p:nvPr/>
          </p:nvSpPr>
          <p:spPr>
            <a:xfrm>
              <a:off x="1805823" y="127794"/>
              <a:ext cx="10515600" cy="40163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1. </a:t>
              </a:r>
              <a:r>
                <a:rPr lang="ko-KR" altLang="en-US" sz="1400" b="1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프로젝트 소개</a:t>
              </a:r>
              <a:endParaRPr lang="ko-KR" altLang="en-US" b="1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560-E7D5-4D12-B7EC-5F7A8E405AD1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C409E-B273-ADCF-3A2D-BE0984A9C36C}"/>
              </a:ext>
            </a:extLst>
          </p:cNvPr>
          <p:cNvSpPr txBox="1"/>
          <p:nvPr/>
        </p:nvSpPr>
        <p:spPr>
          <a:xfrm>
            <a:off x="355600" y="1345187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웹 프로그램 내에서 프로젝트 현황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현황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물류 입출고의 상태를 추적하는 솔루션을 개발한다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카메라와 센서를 활용하여 물류의 흐름 등을 제어할 수 있는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IoT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기반의 인공지능 기반의 스마트 물류 환경을 구축한다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10159-5771-485A-7CFD-45D1B68BDF36}"/>
              </a:ext>
            </a:extLst>
          </p:cNvPr>
          <p:cNvSpPr txBox="1"/>
          <p:nvPr/>
        </p:nvSpPr>
        <p:spPr>
          <a:xfrm>
            <a:off x="355600" y="927411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AI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 물류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1A1D30-3325-7929-DA9D-A9BA560C27FB}"/>
              </a:ext>
            </a:extLst>
          </p:cNvPr>
          <p:cNvSpPr txBox="1"/>
          <p:nvPr/>
        </p:nvSpPr>
        <p:spPr>
          <a:xfrm>
            <a:off x="685800" y="2238738"/>
            <a:ext cx="10668000" cy="461665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다품종 소량주문 같은 소비패턴에 따른 변화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‐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물류 시스템은 한 기업의 경쟁력을 나타내는 핵심 요인이 되고 있음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F31B73-5247-2CCD-F6A4-9F505F368B02}"/>
              </a:ext>
            </a:extLst>
          </p:cNvPr>
          <p:cNvSpPr txBox="1"/>
          <p:nvPr/>
        </p:nvSpPr>
        <p:spPr>
          <a:xfrm>
            <a:off x="355600" y="1900184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□ 기획의도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B3A2E-4417-A251-C24B-DA94A6410EA0}"/>
              </a:ext>
            </a:extLst>
          </p:cNvPr>
          <p:cNvSpPr txBox="1"/>
          <p:nvPr/>
        </p:nvSpPr>
        <p:spPr>
          <a:xfrm>
            <a:off x="685800" y="2775924"/>
            <a:ext cx="10668000" cy="646331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자동화 창고 시스템을 통한 물류 창고를 도와주는 시스템 개발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‐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맨눈으로 검증하기에는 힘든 부분을 보조해주는 장치 개발을 하고자 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영상처리와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AI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 센서를 활용하여 물류 자동화 시스템을 개발하고자 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5EA3A-9610-721B-661D-029D34B37907}"/>
              </a:ext>
            </a:extLst>
          </p:cNvPr>
          <p:cNvSpPr txBox="1"/>
          <p:nvPr/>
        </p:nvSpPr>
        <p:spPr>
          <a:xfrm>
            <a:off x="355600" y="3497534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□ 스마트공장 수준별 정의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E0238D-DDD6-8826-03A2-50D0C92070F0}"/>
              </a:ext>
            </a:extLst>
          </p:cNvPr>
          <p:cNvSpPr/>
          <p:nvPr/>
        </p:nvSpPr>
        <p:spPr>
          <a:xfrm>
            <a:off x="1311636" y="5805445"/>
            <a:ext cx="799688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Level 1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572BFCF-2E76-43FA-D500-9995984E5C12}"/>
              </a:ext>
            </a:extLst>
          </p:cNvPr>
          <p:cNvSpPr/>
          <p:nvPr/>
        </p:nvSpPr>
        <p:spPr>
          <a:xfrm>
            <a:off x="1227669" y="5408707"/>
            <a:ext cx="967623" cy="338554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Level 2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323C38-EF16-68A2-1ADB-27C440E9F22F}"/>
              </a:ext>
            </a:extLst>
          </p:cNvPr>
          <p:cNvSpPr/>
          <p:nvPr/>
        </p:nvSpPr>
        <p:spPr>
          <a:xfrm>
            <a:off x="1067527" y="4684633"/>
            <a:ext cx="1287906" cy="66656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Level 3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D361FEB-99A2-1BF1-5B4D-30171803A23D}"/>
              </a:ext>
            </a:extLst>
          </p:cNvPr>
          <p:cNvSpPr/>
          <p:nvPr/>
        </p:nvSpPr>
        <p:spPr>
          <a:xfrm>
            <a:off x="854378" y="4287826"/>
            <a:ext cx="1714204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Level 4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F24B8B4-1B5B-0D11-A39E-963DBEEDDFBC}"/>
              </a:ext>
            </a:extLst>
          </p:cNvPr>
          <p:cNvSpPr/>
          <p:nvPr/>
        </p:nvSpPr>
        <p:spPr>
          <a:xfrm>
            <a:off x="674387" y="3889548"/>
            <a:ext cx="2074186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Level 5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F7FDD11-89CC-3898-9F5A-D97366EDA6A6}"/>
              </a:ext>
            </a:extLst>
          </p:cNvPr>
          <p:cNvSpPr/>
          <p:nvPr/>
        </p:nvSpPr>
        <p:spPr>
          <a:xfrm>
            <a:off x="3853764" y="5805445"/>
            <a:ext cx="814799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425999-42A7-F5D7-D83D-657A531ADDB7}"/>
              </a:ext>
            </a:extLst>
          </p:cNvPr>
          <p:cNvSpPr/>
          <p:nvPr/>
        </p:nvSpPr>
        <p:spPr>
          <a:xfrm>
            <a:off x="3768210" y="5408707"/>
            <a:ext cx="985907" cy="338554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B73A459-905E-6191-6B0B-F3F9DA96D367}"/>
              </a:ext>
            </a:extLst>
          </p:cNvPr>
          <p:cNvSpPr/>
          <p:nvPr/>
        </p:nvSpPr>
        <p:spPr>
          <a:xfrm>
            <a:off x="3605042" y="4676050"/>
            <a:ext cx="1312243" cy="673388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405407D-6C77-09E9-E2FC-F16BDECCBFB1}"/>
              </a:ext>
            </a:extLst>
          </p:cNvPr>
          <p:cNvSpPr/>
          <p:nvPr/>
        </p:nvSpPr>
        <p:spPr>
          <a:xfrm>
            <a:off x="3387866" y="4287826"/>
            <a:ext cx="1746595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6C103F7-8761-9ED8-2AE6-1FC968B4178D}"/>
              </a:ext>
            </a:extLst>
          </p:cNvPr>
          <p:cNvSpPr/>
          <p:nvPr/>
        </p:nvSpPr>
        <p:spPr>
          <a:xfrm>
            <a:off x="3098804" y="3889548"/>
            <a:ext cx="2324719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고도화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2C0D99A-3AB5-08F3-459B-F1BAF606C25C}"/>
              </a:ext>
            </a:extLst>
          </p:cNvPr>
          <p:cNvSpPr/>
          <p:nvPr/>
        </p:nvSpPr>
        <p:spPr>
          <a:xfrm>
            <a:off x="5692848" y="3889548"/>
            <a:ext cx="5669422" cy="338554"/>
          </a:xfrm>
          <a:prstGeom prst="roundRect">
            <a:avLst>
              <a:gd name="adj" fmla="val 5000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모니터링부터 제어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최적화까지 </a:t>
            </a:r>
            <a:r>
              <a:rPr lang="ko-KR" altLang="en-US" sz="105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자율적 공장 운영</a:t>
            </a:r>
            <a:endParaRPr lang="en-US" altLang="ko-KR" sz="105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제조 과정의 통합 운영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스스로 판단하는 지능형 설비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AC652DE-9AFB-F017-4B07-EAE3CC039563}"/>
              </a:ext>
            </a:extLst>
          </p:cNvPr>
          <p:cNvSpPr/>
          <p:nvPr/>
        </p:nvSpPr>
        <p:spPr>
          <a:xfrm>
            <a:off x="5692848" y="4287826"/>
            <a:ext cx="5669422" cy="338554"/>
          </a:xfrm>
          <a:prstGeom prst="roundRect">
            <a:avLst>
              <a:gd name="adj" fmla="val 5000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시뮬레이션을 통한 </a:t>
            </a:r>
            <a:r>
              <a:rPr lang="ko-KR" altLang="en-US" sz="105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사전대응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및 </a:t>
            </a:r>
            <a:r>
              <a:rPr lang="ko-KR" altLang="en-US" sz="105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실시간 생산 최적화</a:t>
            </a:r>
            <a:endParaRPr lang="en-US" altLang="ko-KR" sz="105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분야별 관리 시스템간 실시간 연동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&lt;-&gt;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&lt;-&gt;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자원관리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CDAAFB50-5F04-1947-C62E-5FADB136087E}"/>
              </a:ext>
            </a:extLst>
          </p:cNvPr>
          <p:cNvSpPr/>
          <p:nvPr/>
        </p:nvSpPr>
        <p:spPr>
          <a:xfrm>
            <a:off x="5692848" y="4733287"/>
            <a:ext cx="5669422" cy="567104"/>
          </a:xfrm>
          <a:prstGeom prst="roundRect">
            <a:avLst>
              <a:gd name="adj" fmla="val 24666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생산실적 정보를 </a:t>
            </a:r>
            <a:r>
              <a:rPr lang="ko-KR" altLang="en-US" sz="105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분석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하여 제어 가능</a:t>
            </a:r>
            <a:endParaRPr lang="en-US" altLang="ko-KR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 공정운영 모니터링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품질분석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분야별 관리 시스템간 부분적 연계</a:t>
            </a:r>
            <a:endParaRPr lang="en-US" altLang="ko-KR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[(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기준정보 생성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수주정보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-&gt;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생산계획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FDA24DF-2791-9971-152A-39EC52EA9065}"/>
              </a:ext>
            </a:extLst>
          </p:cNvPr>
          <p:cNvSpPr/>
          <p:nvPr/>
        </p:nvSpPr>
        <p:spPr>
          <a:xfrm>
            <a:off x="5692848" y="5408707"/>
            <a:ext cx="5669422" cy="338554"/>
          </a:xfrm>
          <a:prstGeom prst="roundRect">
            <a:avLst>
              <a:gd name="adj" fmla="val 5000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생산정보 </a:t>
            </a:r>
            <a:r>
              <a:rPr lang="ko-KR" altLang="en-US" sz="105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실시간 모니터링</a:t>
            </a:r>
            <a:endParaRPr lang="en-US" altLang="ko-KR" sz="105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자재흐름 실시간 파악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부분적 관리 시스템 운영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F658A9B1-185E-E44C-98DB-7C999CA99F33}"/>
              </a:ext>
            </a:extLst>
          </p:cNvPr>
          <p:cNvSpPr/>
          <p:nvPr/>
        </p:nvSpPr>
        <p:spPr>
          <a:xfrm>
            <a:off x="5692848" y="5805445"/>
            <a:ext cx="5669422" cy="338554"/>
          </a:xfrm>
          <a:prstGeom prst="roundRect">
            <a:avLst>
              <a:gd name="adj" fmla="val 5000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부분적 </a:t>
            </a:r>
            <a:r>
              <a:rPr lang="ko-KR" altLang="en-US" sz="1050" b="1" u="sng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표준화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및 </a:t>
            </a:r>
            <a:r>
              <a:rPr lang="ko-KR" altLang="en-US" sz="1050" b="1" u="sng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실적 정보 </a:t>
            </a:r>
            <a:r>
              <a:rPr lang="ko-KR" altLang="en-US" sz="1050" b="1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C365D-666E-40B7-CFF1-2B6E30774A5C}"/>
              </a:ext>
            </a:extLst>
          </p:cNvPr>
          <p:cNvSpPr txBox="1"/>
          <p:nvPr/>
        </p:nvSpPr>
        <p:spPr>
          <a:xfrm>
            <a:off x="7063623" y="6202183"/>
            <a:ext cx="4290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2020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중소 상생형 스마트공장 지원사업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중소벤처기업부</a:t>
            </a:r>
          </a:p>
        </p:txBody>
      </p:sp>
    </p:spTree>
    <p:extLst>
      <p:ext uri="{BB962C8B-B14F-4D97-AF65-F5344CB8AC3E}">
        <p14:creationId xmlns:p14="http://schemas.microsoft.com/office/powerpoint/2010/main" val="262041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C519B3F-54A1-B9E3-2F21-537DC273165D}"/>
              </a:ext>
            </a:extLst>
          </p:cNvPr>
          <p:cNvGrpSpPr/>
          <p:nvPr/>
        </p:nvGrpSpPr>
        <p:grpSpPr>
          <a:xfrm>
            <a:off x="107381" y="127794"/>
            <a:ext cx="12214042" cy="401638"/>
            <a:chOff x="107381" y="127794"/>
            <a:chExt cx="12214042" cy="401638"/>
          </a:xfrm>
        </p:grpSpPr>
        <p:sp>
          <p:nvSpPr>
            <p:cNvPr id="21" name="제목 1">
              <a:extLst>
                <a:ext uri="{FF2B5EF4-FFF2-40B4-BE49-F238E27FC236}">
                  <a16:creationId xmlns:a16="http://schemas.microsoft.com/office/drawing/2014/main" id="{4E4902B3-F183-8009-0071-F30DB41C11D6}"/>
                </a:ext>
              </a:extLst>
            </p:cNvPr>
            <p:cNvSpPr txBox="1">
              <a:spLocks/>
            </p:cNvSpPr>
            <p:nvPr/>
          </p:nvSpPr>
          <p:spPr>
            <a:xfrm>
              <a:off x="107381" y="158004"/>
              <a:ext cx="1796175" cy="369332"/>
            </a:xfrm>
            <a:prstGeom prst="rect">
              <a:avLst/>
            </a:prstGeom>
          </p:spPr>
          <p:txBody>
            <a:bodyPr anchor="ctr">
              <a:normAutofit fontScale="67500" lnSpcReduction="2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Smart Premiere</a:t>
              </a:r>
              <a:endParaRPr lang="ko-KR" altLang="en-US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  <p:sp>
          <p:nvSpPr>
            <p:cNvPr id="22" name="내용 개체 틀 12">
              <a:extLst>
                <a:ext uri="{FF2B5EF4-FFF2-40B4-BE49-F238E27FC236}">
                  <a16:creationId xmlns:a16="http://schemas.microsoft.com/office/drawing/2014/main" id="{039A5B3A-C9E7-637B-08CD-24B7A544E555}"/>
                </a:ext>
              </a:extLst>
            </p:cNvPr>
            <p:cNvSpPr txBox="1">
              <a:spLocks/>
            </p:cNvSpPr>
            <p:nvPr/>
          </p:nvSpPr>
          <p:spPr>
            <a:xfrm>
              <a:off x="1805823" y="127794"/>
              <a:ext cx="10515600" cy="40163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1. </a:t>
              </a:r>
              <a:r>
                <a:rPr lang="ko-KR" altLang="en-US" sz="1400" b="1" dirty="0">
                  <a:solidFill>
                    <a:schemeClr val="bg1"/>
                  </a:solidFill>
                  <a:cs typeface="Malgun Gothic Semilight" panose="020B0502040204020203" pitchFamily="50" charset="-127"/>
                </a:rPr>
                <a:t>프로젝트 소개</a:t>
              </a:r>
              <a:endParaRPr lang="ko-KR" altLang="en-US" sz="1600" b="1" dirty="0">
                <a:solidFill>
                  <a:schemeClr val="bg1"/>
                </a:solidFill>
                <a:cs typeface="Malgun Gothic Semilight" panose="020B0502040204020203" pitchFamily="50" charset="-127"/>
              </a:endParaRPr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560-E7D5-4D12-B7EC-5F7A8E405AD1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AEA27-A00A-79FA-389A-4CD663B38D97}"/>
              </a:ext>
            </a:extLst>
          </p:cNvPr>
          <p:cNvSpPr txBox="1"/>
          <p:nvPr/>
        </p:nvSpPr>
        <p:spPr>
          <a:xfrm>
            <a:off x="508000" y="625774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□ 구현 사항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80F81-B480-AAAD-2E07-CADCAE2D2E9B}"/>
              </a:ext>
            </a:extLst>
          </p:cNvPr>
          <p:cNvSpPr txBox="1"/>
          <p:nvPr/>
        </p:nvSpPr>
        <p:spPr>
          <a:xfrm>
            <a:off x="838200" y="1313794"/>
            <a:ext cx="10270068" cy="78483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웹 기반에서 통합된 환경에서 장비 권한 및 장비 별 센서 조회 기능을 구현하였음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IoT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무선 네트워크 내에서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HTTP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프로토콜의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GET/POST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방식의 데이터 송수신 기능을 추가로 탑재할 계획임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각종 센서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충격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초음파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습도 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데이터를 데이터베이스로 수집할 수 있음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UUID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토큰 값을 활용하여 허가된 장비 유무를 식별할 수 있도록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74E41-0420-B43A-64B8-2DE340CA2B78}"/>
              </a:ext>
            </a:extLst>
          </p:cNvPr>
          <p:cNvSpPr txBox="1"/>
          <p:nvPr/>
        </p:nvSpPr>
        <p:spPr>
          <a:xfrm>
            <a:off x="838200" y="2125754"/>
            <a:ext cx="10270068" cy="78483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웹 기반에서 창고 시스템의 프로세스 흐름 관리 기능 설계 및 구현함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등록부터 제품 등록의 순서대로 프로젝트 단위로 설계하였음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DB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등록된 제품을 검색하여 입고 프로세스를 통해서 등록 처리를 수행할 수 있도록 구현함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입고된 데이터를 바탕으로 출고 기능을 구현하였음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8DA16-EFAA-F63C-EAE8-67DFF52C8AFA}"/>
              </a:ext>
            </a:extLst>
          </p:cNvPr>
          <p:cNvSpPr txBox="1"/>
          <p:nvPr/>
        </p:nvSpPr>
        <p:spPr>
          <a:xfrm>
            <a:off x="838200" y="2934912"/>
            <a:ext cx="10270068" cy="438582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웹 기반에서 프로젝트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등록하였을 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다중 첨부 기능을 사용할 수 있도록 구현함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UUIDv4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형태로 폴더를 생성하고 랜덤 파일로 외부인이 직접 경로를 추적할 수 없는 형태로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FAEBBA-BF6D-BD30-A468-22C4CF21CC47}"/>
              </a:ext>
            </a:extLst>
          </p:cNvPr>
          <p:cNvSpPr txBox="1"/>
          <p:nvPr/>
        </p:nvSpPr>
        <p:spPr>
          <a:xfrm>
            <a:off x="838200" y="1013779"/>
            <a:ext cx="10270068" cy="276999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웹 기반에서 통합된 환경에서 계정 관리를 수행할 수 있도록 개발하였음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“권한 별 사용자 계정”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등록” 등을 설계 및 구현함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32612-61BA-7D06-760B-DFD429F83654}"/>
              </a:ext>
            </a:extLst>
          </p:cNvPr>
          <p:cNvSpPr txBox="1"/>
          <p:nvPr/>
        </p:nvSpPr>
        <p:spPr>
          <a:xfrm>
            <a:off x="838200" y="3399905"/>
            <a:ext cx="10270068" cy="78483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웹 기반에서 바코드 생성 및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QR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레포팅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기능을 구현하였음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등록 후 창고 기능에서 입고를 수행하면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창고에 입고된 제품의 바코드가 생성됨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- 13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자리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고윳값을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바탕으로 바코드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QR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코드를 생성할 수 있도록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출고 화면에서 장바구니 담기 기능으로 입고된 제품을 담은 후에 일괄적으로 출력할 수 있도록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8C2BF258-BA55-70D4-E792-8C0F37F1D4F8}"/>
              </a:ext>
            </a:extLst>
          </p:cNvPr>
          <p:cNvSpPr/>
          <p:nvPr/>
        </p:nvSpPr>
        <p:spPr>
          <a:xfrm>
            <a:off x="10126133" y="613250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06129782-BD6C-E413-644F-F156C2531AF7}"/>
              </a:ext>
            </a:extLst>
          </p:cNvPr>
          <p:cNvSpPr/>
          <p:nvPr/>
        </p:nvSpPr>
        <p:spPr>
          <a:xfrm>
            <a:off x="10126133" y="1259834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1F4E0A6E-672A-4595-A255-8D6283533682}"/>
              </a:ext>
            </a:extLst>
          </p:cNvPr>
          <p:cNvSpPr/>
          <p:nvPr/>
        </p:nvSpPr>
        <p:spPr>
          <a:xfrm>
            <a:off x="10126133" y="2117405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A569966C-6109-9E51-EFEE-95D9DDBDD2AA}"/>
              </a:ext>
            </a:extLst>
          </p:cNvPr>
          <p:cNvSpPr/>
          <p:nvPr/>
        </p:nvSpPr>
        <p:spPr>
          <a:xfrm>
            <a:off x="10126133" y="2660883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74FF6FF8-8631-C733-D44C-7925F55C5C4A}"/>
              </a:ext>
            </a:extLst>
          </p:cNvPr>
          <p:cNvSpPr/>
          <p:nvPr/>
        </p:nvSpPr>
        <p:spPr>
          <a:xfrm>
            <a:off x="10126133" y="3402785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DB8F2-E82E-8B8A-59A5-DBC26C214FE0}"/>
              </a:ext>
            </a:extLst>
          </p:cNvPr>
          <p:cNvSpPr txBox="1"/>
          <p:nvPr/>
        </p:nvSpPr>
        <p:spPr>
          <a:xfrm>
            <a:off x="838200" y="5161148"/>
            <a:ext cx="10270068" cy="438582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GUI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기반에서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Serial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통신으로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로봇 팔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원격으로 제어할 수 있도록 구현하였음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아두이노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보드와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와의 시리얼통신을 통해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로봇 팔 움직임 제어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91392-4F06-2E73-D83C-580212C56F75}"/>
              </a:ext>
            </a:extLst>
          </p:cNvPr>
          <p:cNvSpPr txBox="1"/>
          <p:nvPr/>
        </p:nvSpPr>
        <p:spPr>
          <a:xfrm>
            <a:off x="838200" y="4207749"/>
            <a:ext cx="10270068" cy="615553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Micro Controller(Arduino)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각종 센서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충격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초음파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습도 등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연동하여 개발함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en-US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WiFi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통신을 통해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GUI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기반으로 실시간 이벤트를 통제할 수 있도록 구현하였음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- 3D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프린터로 케이스 모형을 개발하였음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A1277-B2E0-1BE0-F5E7-8E41113086C1}"/>
              </a:ext>
            </a:extLst>
          </p:cNvPr>
          <p:cNvSpPr txBox="1"/>
          <p:nvPr/>
        </p:nvSpPr>
        <p:spPr>
          <a:xfrm>
            <a:off x="838200" y="4848088"/>
            <a:ext cx="10270068" cy="276999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제품을 학습한 후에 카메라를 연동하여 제품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상자 분류 등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인식할 수 있는 장치를 개발하였음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8C9F3-1765-EC9B-E4CB-0CDE7AE20A24}"/>
              </a:ext>
            </a:extLst>
          </p:cNvPr>
          <p:cNvSpPr txBox="1"/>
          <p:nvPr/>
        </p:nvSpPr>
        <p:spPr>
          <a:xfrm>
            <a:off x="838200" y="5634896"/>
            <a:ext cx="10270068" cy="78483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◦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GUI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 기반에서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OpenCV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활용하여 이미지 유사도 예측 프로그램을 개발하였음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사진 데이터 및 사물 정보를 추출할 수 있음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‐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사진 데이터를 바탕으로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CNN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통해 학습 데이터 모델을 생성할 수 있도록 설계하였음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수집된 사진 데이터는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Image Dictionary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구축을 통해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체계적인 분류로 관리될 수 있도록 구현함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8A86132-F655-0C17-BC5D-194D997BA9F1}"/>
              </a:ext>
            </a:extLst>
          </p:cNvPr>
          <p:cNvSpPr/>
          <p:nvPr/>
        </p:nvSpPr>
        <p:spPr>
          <a:xfrm>
            <a:off x="10126133" y="4042459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4835966-0491-F63E-77B0-F562245962A8}"/>
              </a:ext>
            </a:extLst>
          </p:cNvPr>
          <p:cNvSpPr/>
          <p:nvPr/>
        </p:nvSpPr>
        <p:spPr>
          <a:xfrm>
            <a:off x="10126133" y="4498781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A1627B83-FDE6-DF7E-FF33-FC2B7538A2CE}"/>
              </a:ext>
            </a:extLst>
          </p:cNvPr>
          <p:cNvSpPr/>
          <p:nvPr/>
        </p:nvSpPr>
        <p:spPr>
          <a:xfrm>
            <a:off x="10126133" y="4961320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D81A949D-7367-82D0-F4CA-A76539C32E35}"/>
              </a:ext>
            </a:extLst>
          </p:cNvPr>
          <p:cNvSpPr/>
          <p:nvPr/>
        </p:nvSpPr>
        <p:spPr>
          <a:xfrm>
            <a:off x="10126133" y="5619212"/>
            <a:ext cx="397934" cy="679145"/>
          </a:xfrm>
          <a:custGeom>
            <a:avLst/>
            <a:gdLst>
              <a:gd name="connsiteX0" fmla="*/ 0 w 397934"/>
              <a:gd name="connsiteY0" fmla="*/ 389467 h 679145"/>
              <a:gd name="connsiteX1" fmla="*/ 42334 w 397934"/>
              <a:gd name="connsiteY1" fmla="*/ 567267 h 679145"/>
              <a:gd name="connsiteX2" fmla="*/ 84667 w 397934"/>
              <a:gd name="connsiteY2" fmla="*/ 677334 h 679145"/>
              <a:gd name="connsiteX3" fmla="*/ 160867 w 397934"/>
              <a:gd name="connsiteY3" fmla="*/ 516467 h 679145"/>
              <a:gd name="connsiteX4" fmla="*/ 296334 w 397934"/>
              <a:gd name="connsiteY4" fmla="*/ 194734 h 679145"/>
              <a:gd name="connsiteX5" fmla="*/ 397934 w 397934"/>
              <a:gd name="connsiteY5" fmla="*/ 0 h 6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34" h="679145">
                <a:moveTo>
                  <a:pt x="0" y="389467"/>
                </a:moveTo>
                <a:cubicBezTo>
                  <a:pt x="14111" y="448734"/>
                  <a:pt x="25143" y="508819"/>
                  <a:pt x="42334" y="567267"/>
                </a:cubicBezTo>
                <a:cubicBezTo>
                  <a:pt x="53426" y="604979"/>
                  <a:pt x="48536" y="692819"/>
                  <a:pt x="84667" y="677334"/>
                </a:cubicBezTo>
                <a:cubicBezTo>
                  <a:pt x="139203" y="653961"/>
                  <a:pt x="137035" y="570804"/>
                  <a:pt x="160867" y="516467"/>
                </a:cubicBezTo>
                <a:cubicBezTo>
                  <a:pt x="207606" y="409903"/>
                  <a:pt x="248735" y="300916"/>
                  <a:pt x="296334" y="194734"/>
                </a:cubicBezTo>
                <a:cubicBezTo>
                  <a:pt x="357382" y="58550"/>
                  <a:pt x="350536" y="71095"/>
                  <a:pt x="397934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5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004">
            <a:extLst>
              <a:ext uri="{FF2B5EF4-FFF2-40B4-BE49-F238E27FC236}">
                <a16:creationId xmlns:a16="http://schemas.microsoft.com/office/drawing/2014/main" id="{E67D7E9F-2196-DB8B-08C1-553A1734AD8D}"/>
              </a:ext>
            </a:extLst>
          </p:cNvPr>
          <p:cNvGrpSpPr/>
          <p:nvPr/>
        </p:nvGrpSpPr>
        <p:grpSpPr>
          <a:xfrm>
            <a:off x="2560771" y="1881210"/>
            <a:ext cx="2254173" cy="3609643"/>
            <a:chOff x="2996148" y="1976131"/>
            <a:chExt cx="2254173" cy="3609643"/>
          </a:xfrm>
        </p:grpSpPr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36C201DC-818B-D449-E34D-B9566F6B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6148" y="1976131"/>
              <a:ext cx="2254173" cy="3609643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D6B5D916-5FD6-C1E3-AC72-3C320FFDB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82" y="2850308"/>
            <a:ext cx="961096" cy="557758"/>
          </a:xfrm>
          <a:prstGeom prst="rect">
            <a:avLst/>
          </a:prstGeom>
        </p:spPr>
      </p:pic>
      <p:grpSp>
        <p:nvGrpSpPr>
          <p:cNvPr id="12" name="그룹 1003">
            <a:extLst>
              <a:ext uri="{FF2B5EF4-FFF2-40B4-BE49-F238E27FC236}">
                <a16:creationId xmlns:a16="http://schemas.microsoft.com/office/drawing/2014/main" id="{716C1786-AE8C-F1C8-BE2D-99BCBF158100}"/>
              </a:ext>
            </a:extLst>
          </p:cNvPr>
          <p:cNvGrpSpPr/>
          <p:nvPr/>
        </p:nvGrpSpPr>
        <p:grpSpPr>
          <a:xfrm>
            <a:off x="234386" y="1881210"/>
            <a:ext cx="2199124" cy="3609643"/>
            <a:chOff x="669763" y="1976131"/>
            <a:chExt cx="2199124" cy="3609643"/>
          </a:xfrm>
        </p:grpSpPr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18F217B-335E-87B3-3E7C-195534B7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763" y="1976131"/>
              <a:ext cx="2199124" cy="3609643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11E06DF8-E89B-5C08-1638-273172240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34" y="2154250"/>
            <a:ext cx="1031380" cy="140761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grpSp>
        <p:nvGrpSpPr>
          <p:cNvPr id="9" name="그룹 1001">
            <a:extLst>
              <a:ext uri="{FF2B5EF4-FFF2-40B4-BE49-F238E27FC236}">
                <a16:creationId xmlns:a16="http://schemas.microsoft.com/office/drawing/2014/main" id="{A160F1D0-0A28-53F3-A9BC-6FB1882E07AC}"/>
              </a:ext>
            </a:extLst>
          </p:cNvPr>
          <p:cNvGrpSpPr/>
          <p:nvPr/>
        </p:nvGrpSpPr>
        <p:grpSpPr>
          <a:xfrm>
            <a:off x="5042717" y="1994772"/>
            <a:ext cx="2371644" cy="3526139"/>
            <a:chOff x="5399862" y="1976131"/>
            <a:chExt cx="2371644" cy="3609643"/>
          </a:xfrm>
        </p:grpSpPr>
        <p:pic>
          <p:nvPicPr>
            <p:cNvPr id="11" name="Object 2">
              <a:extLst>
                <a:ext uri="{FF2B5EF4-FFF2-40B4-BE49-F238E27FC236}">
                  <a16:creationId xmlns:a16="http://schemas.microsoft.com/office/drawing/2014/main" id="{A5A5839F-9202-4B83-FFEE-10590B7AB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9862" y="1976131"/>
              <a:ext cx="2371644" cy="3609643"/>
            </a:xfrm>
            <a:prstGeom prst="rect">
              <a:avLst/>
            </a:prstGeom>
          </p:spPr>
        </p:pic>
      </p:grpSp>
      <p:grpSp>
        <p:nvGrpSpPr>
          <p:cNvPr id="18" name="그룹 1006">
            <a:extLst>
              <a:ext uri="{FF2B5EF4-FFF2-40B4-BE49-F238E27FC236}">
                <a16:creationId xmlns:a16="http://schemas.microsoft.com/office/drawing/2014/main" id="{8AD1BCE1-ABB9-BBF3-C3C4-8F6162F79A19}"/>
              </a:ext>
            </a:extLst>
          </p:cNvPr>
          <p:cNvGrpSpPr/>
          <p:nvPr/>
        </p:nvGrpSpPr>
        <p:grpSpPr>
          <a:xfrm>
            <a:off x="7424841" y="1881210"/>
            <a:ext cx="2199124" cy="3609643"/>
            <a:chOff x="7826350" y="1976131"/>
            <a:chExt cx="2199124" cy="3609643"/>
          </a:xfrm>
        </p:grpSpPr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B4900126-6E59-44CF-7CD9-D2BC981B6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6350" y="1976131"/>
              <a:ext cx="2199124" cy="3609643"/>
            </a:xfrm>
            <a:prstGeom prst="rect">
              <a:avLst/>
            </a:prstGeom>
          </p:spPr>
        </p:pic>
      </p:grpSp>
      <p:sp>
        <p:nvSpPr>
          <p:cNvPr id="23" name="Object 21">
            <a:extLst>
              <a:ext uri="{FF2B5EF4-FFF2-40B4-BE49-F238E27FC236}">
                <a16:creationId xmlns:a16="http://schemas.microsoft.com/office/drawing/2014/main" id="{FFEBC4BA-B9F8-F76E-E669-3C75A05FAF63}"/>
              </a:ext>
            </a:extLst>
          </p:cNvPr>
          <p:cNvSpPr txBox="1"/>
          <p:nvPr/>
        </p:nvSpPr>
        <p:spPr>
          <a:xfrm>
            <a:off x="412001" y="3561870"/>
            <a:ext cx="1843896" cy="1538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 Smart Premiere Web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생성부터 제품 등록,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입출고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처리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장치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관리 등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비즈니스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환경을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웹에서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사용할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수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있도록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구현하였습니다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.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바코드,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QR코드와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연계하여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데이터를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처리할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수 있습니다.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1007">
            <a:extLst>
              <a:ext uri="{FF2B5EF4-FFF2-40B4-BE49-F238E27FC236}">
                <a16:creationId xmlns:a16="http://schemas.microsoft.com/office/drawing/2014/main" id="{65951BF7-44E5-66E2-7847-E0EF3BE2534E}"/>
              </a:ext>
            </a:extLst>
          </p:cNvPr>
          <p:cNvGrpSpPr/>
          <p:nvPr/>
        </p:nvGrpSpPr>
        <p:grpSpPr>
          <a:xfrm>
            <a:off x="3468380" y="2575814"/>
            <a:ext cx="438954" cy="403837"/>
            <a:chOff x="3903757" y="2670735"/>
            <a:chExt cx="438954" cy="403837"/>
          </a:xfrm>
        </p:grpSpPr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F0FCC276-923C-8126-44B0-AFF7EFE5A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3757" y="2670735"/>
              <a:ext cx="438954" cy="403837"/>
            </a:xfrm>
            <a:prstGeom prst="rect">
              <a:avLst/>
            </a:prstGeom>
          </p:spPr>
        </p:pic>
      </p:grpSp>
      <p:grpSp>
        <p:nvGrpSpPr>
          <p:cNvPr id="27" name="그룹 1008">
            <a:extLst>
              <a:ext uri="{FF2B5EF4-FFF2-40B4-BE49-F238E27FC236}">
                <a16:creationId xmlns:a16="http://schemas.microsoft.com/office/drawing/2014/main" id="{95B6C729-FAA1-7C26-AAC8-6A59C378A170}"/>
              </a:ext>
            </a:extLst>
          </p:cNvPr>
          <p:cNvGrpSpPr/>
          <p:nvPr/>
        </p:nvGrpSpPr>
        <p:grpSpPr>
          <a:xfrm>
            <a:off x="8280932" y="2545806"/>
            <a:ext cx="419207" cy="463853"/>
            <a:chOff x="8716309" y="2640727"/>
            <a:chExt cx="419207" cy="463853"/>
          </a:xfrm>
        </p:grpSpPr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3F2D8201-32D1-E788-65C4-BA9010F09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6309" y="2640727"/>
              <a:ext cx="419207" cy="463853"/>
            </a:xfrm>
            <a:prstGeom prst="rect">
              <a:avLst/>
            </a:prstGeom>
          </p:spPr>
        </p:pic>
      </p:grpSp>
      <p:sp>
        <p:nvSpPr>
          <p:cNvPr id="33" name="Object 39">
            <a:extLst>
              <a:ext uri="{FF2B5EF4-FFF2-40B4-BE49-F238E27FC236}">
                <a16:creationId xmlns:a16="http://schemas.microsoft.com/office/drawing/2014/main" id="{1620174A-E72B-1996-6B69-C11DF68693F6}"/>
              </a:ext>
            </a:extLst>
          </p:cNvPr>
          <p:cNvSpPr txBox="1"/>
          <p:nvPr/>
        </p:nvSpPr>
        <p:spPr>
          <a:xfrm>
            <a:off x="2794481" y="3561870"/>
            <a:ext cx="1843896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 Smart Premiere </a:t>
            </a:r>
            <a:b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Controller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사물 촬영, 영상 인식, </a:t>
            </a:r>
          </a:p>
          <a:p>
            <a:pPr algn="ctr"/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로봇 제어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IoT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HW와의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통신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및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대화식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제어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등의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비즈니스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로직을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구현하였습니다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.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Object 40">
            <a:extLst>
              <a:ext uri="{FF2B5EF4-FFF2-40B4-BE49-F238E27FC236}">
                <a16:creationId xmlns:a16="http://schemas.microsoft.com/office/drawing/2014/main" id="{A6DE23CD-CE71-5ED8-FDB7-7FF699EE2A16}"/>
              </a:ext>
            </a:extLst>
          </p:cNvPr>
          <p:cNvSpPr txBox="1"/>
          <p:nvPr/>
        </p:nvSpPr>
        <p:spPr>
          <a:xfrm>
            <a:off x="5048653" y="3561869"/>
            <a:ext cx="2150345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 Smart Premiere IoT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AVR 보드에 무선 Wifi 통신 기능이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탑재되어 센서 등으로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수집된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</a:p>
          <a:p>
            <a:pPr algn="ctr"/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사물의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정보를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서버로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송수신하는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단말기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역할과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흐름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제어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등을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</a:p>
          <a:p>
            <a:pPr algn="ctr"/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수행할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수 있습니다.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51F0717A-0ECA-A09E-B3AA-494A50A9B809}"/>
              </a:ext>
            </a:extLst>
          </p:cNvPr>
          <p:cNvSpPr txBox="1"/>
          <p:nvPr/>
        </p:nvSpPr>
        <p:spPr>
          <a:xfrm>
            <a:off x="7571496" y="3561869"/>
            <a:ext cx="183807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 Smart Premiere AI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사진 파일과 라벨링된 이미지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분류를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CNN 알고리즘을 활용하여 학습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모델을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생성하고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, </a:t>
            </a:r>
            <a:b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</a:br>
            <a:r>
              <a:rPr 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정확도를</a:t>
            </a:r>
            <a:r>
              <a:rPr 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 예측합니다.</a:t>
            </a:r>
            <a:endParaRPr 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2. </a:t>
            </a:r>
            <a:r>
              <a:rPr lang="ko-KR" altLang="en-US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스마트 프리미어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34387" y="890396"/>
            <a:ext cx="4913078" cy="546742"/>
          </a:xfrm>
          <a:prstGeom prst="roundRect">
            <a:avLst>
              <a:gd name="adj" fmla="val 252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Smart 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Premiere (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 프리미어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BF84-2105-4A8C-9A25-AB9D4068505D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EEF9D16A-1735-C457-F00D-C446DAB7B91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64" y="2317957"/>
            <a:ext cx="993143" cy="6616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681055A3-6986-5D18-1EEC-EC665F3E2E6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07" y="2308032"/>
            <a:ext cx="1036266" cy="94273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" name="그룹 1006">
            <a:extLst>
              <a:ext uri="{FF2B5EF4-FFF2-40B4-BE49-F238E27FC236}">
                <a16:creationId xmlns:a16="http://schemas.microsoft.com/office/drawing/2014/main" id="{B8CE26EE-B170-72DF-115C-47F7E2640019}"/>
              </a:ext>
            </a:extLst>
          </p:cNvPr>
          <p:cNvGrpSpPr/>
          <p:nvPr/>
        </p:nvGrpSpPr>
        <p:grpSpPr>
          <a:xfrm>
            <a:off x="9705055" y="1881210"/>
            <a:ext cx="2199124" cy="3609643"/>
            <a:chOff x="7826350" y="1976131"/>
            <a:chExt cx="2199124" cy="3609643"/>
          </a:xfrm>
        </p:grpSpPr>
        <p:pic>
          <p:nvPicPr>
            <p:cNvPr id="6" name="Object 18">
              <a:extLst>
                <a:ext uri="{FF2B5EF4-FFF2-40B4-BE49-F238E27FC236}">
                  <a16:creationId xmlns:a16="http://schemas.microsoft.com/office/drawing/2014/main" id="{BEF67CF7-70FA-8B3C-5EF2-11765CD78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6350" y="1976131"/>
              <a:ext cx="2199124" cy="3609643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9165A62A-506D-A382-2868-39CA1AF626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6542" y="2459422"/>
            <a:ext cx="1681861" cy="7913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C9F11A-B066-FDFC-3809-4597E6BF6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13497" y="2160388"/>
            <a:ext cx="880606" cy="1409455"/>
          </a:xfrm>
          <a:prstGeom prst="rect">
            <a:avLst/>
          </a:prstGeom>
        </p:spPr>
      </p:pic>
      <p:sp>
        <p:nvSpPr>
          <p:cNvPr id="16" name="Object 41">
            <a:extLst>
              <a:ext uri="{FF2B5EF4-FFF2-40B4-BE49-F238E27FC236}">
                <a16:creationId xmlns:a16="http://schemas.microsoft.com/office/drawing/2014/main" id="{CEFF91C0-02A5-89BE-D50C-BED728C22938}"/>
              </a:ext>
            </a:extLst>
          </p:cNvPr>
          <p:cNvSpPr txBox="1"/>
          <p:nvPr/>
        </p:nvSpPr>
        <p:spPr>
          <a:xfrm>
            <a:off x="9834999" y="3561869"/>
            <a:ext cx="183807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 Smart Premiere</a:t>
            </a:r>
          </a:p>
          <a:p>
            <a:pPr algn="ctr"/>
            <a:r>
              <a:rPr lang="en-US" altLang="ko-KR" sz="12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RobotArm</a:t>
            </a:r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endParaRPr 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원격에서 로봇 팔을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컨트롤러 프로그램을 통해</a:t>
            </a:r>
            <a:endParaRPr lang="en-US" altLang="ko-KR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NanumSquare" pitchFamily="34" charset="0"/>
            </a:endParaRPr>
          </a:p>
          <a:p>
            <a:pPr algn="ctr"/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제어할 수 있습니다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NanumSquare" pitchFamily="34" charset="0"/>
              </a:rPr>
              <a:t>.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1F998C4F-5F1A-046F-FA0B-AD2ADB449F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2117" y="2231705"/>
            <a:ext cx="2044572" cy="112592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5307EC5-9EEA-4A60-9413-D8C4521266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1439" y="2185745"/>
            <a:ext cx="1430023" cy="10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16" y="1699840"/>
            <a:ext cx="2061115" cy="343031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21EE29B-D369-CD12-EBD3-A02DAD43CFD3}"/>
              </a:ext>
            </a:extLst>
          </p:cNvPr>
          <p:cNvSpPr txBox="1">
            <a:spLocks/>
          </p:cNvSpPr>
          <p:nvPr/>
        </p:nvSpPr>
        <p:spPr>
          <a:xfrm>
            <a:off x="459578" y="992210"/>
            <a:ext cx="3464722" cy="6173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sz="2600" b="1" dirty="0"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Smart Premiere </a:t>
            </a:r>
            <a:r>
              <a:rPr lang="en-US" altLang="ko-KR" sz="3700" b="1" dirty="0">
                <a:solidFill>
                  <a:srgbClr val="FF8C37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Gong Gothic Medium" pitchFamily="34" charset="0"/>
              </a:rPr>
              <a:t>Web</a:t>
            </a:r>
          </a:p>
          <a:p>
            <a:endParaRPr lang="ko-KR" altLang="en-US" dirty="0"/>
          </a:p>
        </p:txBody>
      </p:sp>
      <p:sp>
        <p:nvSpPr>
          <p:cNvPr id="28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9" name="날짜 개체 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C7E0-1A29-46F8-B312-B52CD743B4EE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838200" y="5271915"/>
            <a:ext cx="2773110" cy="363504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신규 사용자 계정 생성하기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38200" y="5690047"/>
            <a:ext cx="4826858" cy="384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처음 시스템을 사용하고자 했을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계정 및 초기 사용자 권한을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88D40B-9CDF-E414-7CE4-B373C6AA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" y="1701148"/>
            <a:ext cx="2494609" cy="3429001"/>
          </a:xfrm>
          <a:prstGeom prst="rect">
            <a:avLst/>
          </a:prstGeom>
        </p:spPr>
      </p:pic>
      <p:sp>
        <p:nvSpPr>
          <p:cNvPr id="18" name="모서리가 둥근 직사각형 12">
            <a:extLst>
              <a:ext uri="{FF2B5EF4-FFF2-40B4-BE49-F238E27FC236}">
                <a16:creationId xmlns:a16="http://schemas.microsoft.com/office/drawing/2014/main" id="{0CC47E24-3ABE-D6AB-2AD3-B18CBDE1883C}"/>
              </a:ext>
            </a:extLst>
          </p:cNvPr>
          <p:cNvSpPr/>
          <p:nvPr/>
        </p:nvSpPr>
        <p:spPr>
          <a:xfrm>
            <a:off x="7072630" y="5271915"/>
            <a:ext cx="1565348" cy="363504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모니터링 현황</a:t>
            </a:r>
          </a:p>
        </p:txBody>
      </p:sp>
      <p:sp>
        <p:nvSpPr>
          <p:cNvPr id="19" name="모서리가 둥근 직사각형 14">
            <a:extLst>
              <a:ext uri="{FF2B5EF4-FFF2-40B4-BE49-F238E27FC236}">
                <a16:creationId xmlns:a16="http://schemas.microsoft.com/office/drawing/2014/main" id="{9F3D59CA-3D5A-5494-FD46-50D0F2D22F0F}"/>
              </a:ext>
            </a:extLst>
          </p:cNvPr>
          <p:cNvSpPr/>
          <p:nvPr/>
        </p:nvSpPr>
        <p:spPr>
          <a:xfrm>
            <a:off x="7072630" y="5695652"/>
            <a:ext cx="3898505" cy="384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실시간으로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입출고 현황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월별 입출고 현황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가동 현황을 그래프 화면으로 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57" y="1699840"/>
            <a:ext cx="1913752" cy="34303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630" y="1699840"/>
            <a:ext cx="4813672" cy="32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4" y="915214"/>
            <a:ext cx="7140064" cy="287301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6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5DA5-EA86-485D-88AB-D0C9583B9417}" type="datetime1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673814" y="3835057"/>
            <a:ext cx="3525167" cy="300416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현황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프로젝트 상세 기능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116813" y="5604837"/>
            <a:ext cx="3525167" cy="300416"/>
          </a:xfrm>
          <a:prstGeom prst="roundRect">
            <a:avLst>
              <a:gd name="adj" fmla="val 50000"/>
            </a:avLst>
          </a:prstGeom>
          <a:solidFill>
            <a:srgbClr val="F866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장비 및 센서 상태 조회 기능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673814" y="4174562"/>
            <a:ext cx="3875482" cy="3240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현황과 도면 파일 및 정보를 관리할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133090" y="5944342"/>
            <a:ext cx="3875482" cy="32408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장비에 부착된 센서 등의 정보를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2E5AF7-0352-C84D-5460-D00F9BAE2AED}"/>
              </a:ext>
            </a:extLst>
          </p:cNvPr>
          <p:cNvSpPr/>
          <p:nvPr/>
        </p:nvSpPr>
        <p:spPr>
          <a:xfrm>
            <a:off x="838200" y="1875219"/>
            <a:ext cx="629752" cy="152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8557E7B-6E25-13C0-9083-0809553B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813" y="3224891"/>
            <a:ext cx="1280791" cy="234560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BEB760D-163C-D23B-6B23-BEC4DA38F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81" y="3207781"/>
            <a:ext cx="2939919" cy="234560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11B06495-2162-C4AF-A651-760235425A31}"/>
              </a:ext>
            </a:extLst>
          </p:cNvPr>
          <p:cNvSpPr/>
          <p:nvPr/>
        </p:nvSpPr>
        <p:spPr>
          <a:xfrm>
            <a:off x="7214256" y="4416330"/>
            <a:ext cx="592667" cy="174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6" y="776360"/>
            <a:ext cx="6733224" cy="34545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6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5DA5-EA86-485D-88AB-D0C9583B9417}" type="datetime1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70916" y="4324184"/>
            <a:ext cx="1235550" cy="300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현황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914238" y="5700729"/>
            <a:ext cx="2407736" cy="300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출고 작업 화면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70916" y="4667504"/>
            <a:ext cx="3875482" cy="324084"/>
          </a:xfrm>
          <a:prstGeom prst="roundRect">
            <a:avLst>
              <a:gd name="adj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등록했을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처리된 데이터가 출력되는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914238" y="6044049"/>
            <a:ext cx="4616087" cy="324084"/>
          </a:xfrm>
          <a:prstGeom prst="roundRect">
            <a:avLst>
              <a:gd name="adj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물류에서 입고 기능을 사용했을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출고로 집계되는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38" y="2650613"/>
            <a:ext cx="6089095" cy="29830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783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23" y="1182259"/>
            <a:ext cx="8861840" cy="36941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53D81BF-B89D-B73D-06A0-2F522EF5D814}"/>
              </a:ext>
            </a:extLst>
          </p:cNvPr>
          <p:cNvSpPr/>
          <p:nvPr/>
        </p:nvSpPr>
        <p:spPr>
          <a:xfrm>
            <a:off x="0" y="0"/>
            <a:ext cx="12192000" cy="617356"/>
          </a:xfrm>
          <a:prstGeom prst="rect">
            <a:avLst/>
          </a:prstGeom>
          <a:solidFill>
            <a:srgbClr val="303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E4902B3-F183-8009-0071-F30DB41C11D6}"/>
              </a:ext>
            </a:extLst>
          </p:cNvPr>
          <p:cNvSpPr txBox="1">
            <a:spLocks/>
          </p:cNvSpPr>
          <p:nvPr/>
        </p:nvSpPr>
        <p:spPr>
          <a:xfrm>
            <a:off x="107381" y="158004"/>
            <a:ext cx="1796175" cy="36933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Smart Premiere</a:t>
            </a:r>
            <a:endParaRPr lang="ko-KR" altLang="en-US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33" name="내용 개체 틀 12">
            <a:extLst>
              <a:ext uri="{FF2B5EF4-FFF2-40B4-BE49-F238E27FC236}">
                <a16:creationId xmlns:a16="http://schemas.microsoft.com/office/drawing/2014/main" id="{039A5B3A-C9E7-637B-08CD-24B7A544E555}"/>
              </a:ext>
            </a:extLst>
          </p:cNvPr>
          <p:cNvSpPr txBox="1">
            <a:spLocks/>
          </p:cNvSpPr>
          <p:nvPr/>
        </p:nvSpPr>
        <p:spPr>
          <a:xfrm>
            <a:off x="1805823" y="127794"/>
            <a:ext cx="10386177" cy="401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cs typeface="Malgun Gothic Semilight" panose="020B0502040204020203" pitchFamily="50" charset="-127"/>
              </a:rPr>
              <a:t>3-1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. </a:t>
            </a:r>
            <a:r>
              <a:rPr lang="ko-KR" altLang="en-US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제품 소개 </a:t>
            </a:r>
            <a:r>
              <a:rPr lang="en-US" altLang="ko-KR" sz="1400" b="1" dirty="0">
                <a:solidFill>
                  <a:schemeClr val="bg1"/>
                </a:solidFill>
                <a:cs typeface="Malgun Gothic Semilight" panose="020B0502040204020203" pitchFamily="50" charset="-127"/>
              </a:rPr>
              <a:t>/ Smart Premiere Web</a:t>
            </a:r>
            <a:endParaRPr lang="ko-KR" altLang="en-US" sz="1400" b="1" dirty="0">
              <a:solidFill>
                <a:schemeClr val="bg1"/>
              </a:solidFill>
              <a:cs typeface="Malgun Gothic Semilight" panose="020B0502040204020203" pitchFamily="50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6036-E909-46D4-A7EA-DD58183AC151}" type="datetime1">
              <a:rPr lang="ko-KR" altLang="en-US" smtClean="0"/>
              <a:t>2022-09-24</a:t>
            </a:fld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16B6-F805-4634-8036-242D0A635873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05823" y="5019317"/>
            <a:ext cx="1808968" cy="30041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장비 관리 화면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05823" y="5360091"/>
            <a:ext cx="4880203" cy="431355"/>
          </a:xfrm>
          <a:prstGeom prst="roundRect">
            <a:avLst>
              <a:gd name="adj" fmla="val 5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Smart Premiere IoT, Smart Premiere Robotics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장비를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외부로부터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효과적으로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관리하기 위해 구현된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897B4A-6BE0-1770-15B5-457D8A0BC2F8}"/>
              </a:ext>
            </a:extLst>
          </p:cNvPr>
          <p:cNvSpPr/>
          <p:nvPr/>
        </p:nvSpPr>
        <p:spPr>
          <a:xfrm>
            <a:off x="2106318" y="4563934"/>
            <a:ext cx="510065" cy="16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8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1119</Words>
  <Application>Microsoft Office PowerPoint</Application>
  <PresentationFormat>와이드스크린</PresentationFormat>
  <Paragraphs>217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Gong Gothic Medium</vt:lpstr>
      <vt:lpstr>Malgun Gothic Semilight</vt:lpstr>
      <vt:lpstr>NanumSquare</vt:lpstr>
      <vt:lpstr>나눔고딕</vt:lpstr>
      <vt:lpstr>맑은 고딕</vt:lpstr>
      <vt:lpstr>Arial</vt:lpstr>
      <vt:lpstr>Office 테마</vt:lpstr>
      <vt:lpstr>AI 스마트 물류 “스마트 프리미어”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user18</dc:creator>
  <cp:lastModifiedBy>pc</cp:lastModifiedBy>
  <cp:revision>1411</cp:revision>
  <dcterms:created xsi:type="dcterms:W3CDTF">2022-08-08T02:28:58Z</dcterms:created>
  <dcterms:modified xsi:type="dcterms:W3CDTF">2022-09-24T10:45:34Z</dcterms:modified>
</cp:coreProperties>
</file>