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2" r:id="rId7"/>
    <p:sldId id="260" r:id="rId8"/>
    <p:sldId id="261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4145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65F0-37F0-47D8-A6F5-25A7FC38B404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DBC9-83AF-4263-B4BD-5BBCFDEEC4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153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65F0-37F0-47D8-A6F5-25A7FC38B404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DBC9-83AF-4263-B4BD-5BBCFDEEC4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040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65F0-37F0-47D8-A6F5-25A7FC38B404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DBC9-83AF-4263-B4BD-5BBCFDEEC4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455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65F0-37F0-47D8-A6F5-25A7FC38B404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DBC9-83AF-4263-B4BD-5BBCFDEEC4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081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65F0-37F0-47D8-A6F5-25A7FC38B404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DBC9-83AF-4263-B4BD-5BBCFDEEC4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894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65F0-37F0-47D8-A6F5-25A7FC38B404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DBC9-83AF-4263-B4BD-5BBCFDEEC4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653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65F0-37F0-47D8-A6F5-25A7FC38B404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DBC9-83AF-4263-B4BD-5BBCFDEEC4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921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65F0-37F0-47D8-A6F5-25A7FC38B404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DBC9-83AF-4263-B4BD-5BBCFDEEC4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19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65F0-37F0-47D8-A6F5-25A7FC38B404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DBC9-83AF-4263-B4BD-5BBCFDEEC4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918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65F0-37F0-47D8-A6F5-25A7FC38B404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DBC9-83AF-4263-B4BD-5BBCFDEEC4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331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65F0-37F0-47D8-A6F5-25A7FC38B404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DBC9-83AF-4263-B4BD-5BBCFDEEC4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435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3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09245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A2CE65F0-37F0-47D8-A6F5-25A7FC38B404}" type="datetimeFigureOut">
              <a:rPr lang="ko-KR" altLang="en-US" smtClean="0"/>
              <a:pPr/>
              <a:t>2022-05-02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6BC9DBC9-83AF-4263-B4BD-5BBCFDEEC42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95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mtClean="0"/>
              <a:t>Deep-Learning(Study) - </a:t>
            </a:r>
            <a:r>
              <a:rPr lang="ko-KR" altLang="en-US" smtClean="0"/>
              <a:t>요약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2022-05-02</a:t>
            </a:r>
          </a:p>
          <a:p>
            <a:r>
              <a:rPr lang="ko-KR" altLang="en-US" smtClean="0"/>
              <a:t>정도윤 </a:t>
            </a:r>
            <a:r>
              <a:rPr lang="en-US" altLang="ko-KR" smtClean="0"/>
              <a:t>(rabbit.white@daum.net)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73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smtClean="0"/>
              <a:t>목차</a:t>
            </a:r>
            <a:endParaRPr lang="ko-KR" altLang="en-US" b="1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1. </a:t>
            </a:r>
            <a:r>
              <a:rPr lang="ko-KR" altLang="en-US" smtClean="0"/>
              <a:t>요약 </a:t>
            </a:r>
            <a:r>
              <a:rPr lang="en-US" altLang="ko-KR" smtClean="0"/>
              <a:t>- </a:t>
            </a:r>
            <a:r>
              <a:rPr lang="ko-KR" altLang="en-US" smtClean="0"/>
              <a:t>모델 컴파일</a:t>
            </a:r>
            <a:endParaRPr lang="en-US" altLang="ko-KR" smtClean="0"/>
          </a:p>
          <a:p>
            <a:r>
              <a:rPr lang="en-US" altLang="ko-KR" smtClean="0"/>
              <a:t>2. </a:t>
            </a:r>
            <a:r>
              <a:rPr lang="ko-KR" altLang="en-US" smtClean="0"/>
              <a:t>예측</a:t>
            </a:r>
            <a:endParaRPr lang="en-US" altLang="ko-KR" smtClean="0"/>
          </a:p>
          <a:p>
            <a:r>
              <a:rPr lang="en-US" altLang="ko-KR" smtClean="0"/>
              <a:t>3. </a:t>
            </a:r>
            <a:r>
              <a:rPr lang="ko-KR" altLang="en-US" smtClean="0"/>
              <a:t>학습셋과 테스트셋 구분 </a:t>
            </a:r>
            <a:r>
              <a:rPr lang="en-US" altLang="ko-KR" smtClean="0"/>
              <a:t>/ </a:t>
            </a:r>
            <a:r>
              <a:rPr lang="ko-KR" altLang="en-US" smtClean="0"/>
              <a:t>예측</a:t>
            </a:r>
            <a:endParaRPr lang="en-US" altLang="ko-KR" smtClean="0"/>
          </a:p>
          <a:p>
            <a:r>
              <a:rPr lang="en-US" altLang="ko-KR" smtClean="0"/>
              <a:t>4. </a:t>
            </a:r>
            <a:r>
              <a:rPr lang="ko-KR" altLang="en-US" smtClean="0"/>
              <a:t>다중 분류</a:t>
            </a:r>
            <a:endParaRPr lang="en-US" altLang="ko-KR" smtClean="0"/>
          </a:p>
          <a:p>
            <a:r>
              <a:rPr lang="en-US" altLang="ko-KR" smtClean="0"/>
              <a:t>5. </a:t>
            </a:r>
            <a:r>
              <a:rPr lang="ko-KR" altLang="en-US" smtClean="0"/>
              <a:t>이항 교차 엔트로피</a:t>
            </a:r>
            <a:endParaRPr lang="en-US" altLang="ko-KR" smtClean="0"/>
          </a:p>
          <a:p>
            <a:r>
              <a:rPr lang="en-US" altLang="ko-KR" smtClean="0"/>
              <a:t>6. </a:t>
            </a:r>
            <a:r>
              <a:rPr lang="ko-KR" altLang="en-US" smtClean="0"/>
              <a:t>모델 실행</a:t>
            </a:r>
            <a:r>
              <a:rPr lang="en-US" altLang="ko-KR" smtClean="0"/>
              <a:t>(Callbacks)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722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smtClean="0"/>
              <a:t>1. </a:t>
            </a:r>
            <a:r>
              <a:rPr lang="ko-KR" altLang="en-US" b="1" smtClean="0"/>
              <a:t>요약 </a:t>
            </a:r>
            <a:r>
              <a:rPr lang="en-US" altLang="ko-KR" b="1" smtClean="0"/>
              <a:t>- </a:t>
            </a:r>
            <a:r>
              <a:rPr lang="ko-KR" altLang="en-US" b="1" smtClean="0"/>
              <a:t>모델 컴파일</a:t>
            </a:r>
            <a:endParaRPr lang="ko-KR" altLang="en-US" b="1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045964"/>
            <a:ext cx="10515600" cy="294120"/>
          </a:xfrm>
        </p:spPr>
        <p:txBody>
          <a:bodyPr>
            <a:normAutofit lnSpcReduction="10000"/>
          </a:bodyPr>
          <a:lstStyle/>
          <a:p>
            <a:r>
              <a:rPr lang="en-US" altLang="ko-KR" sz="16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model.compile(loss=‘ ’, optimizer=‘’)</a:t>
            </a:r>
            <a:endParaRPr lang="ko-KR" altLang="en-US" sz="160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22221" y="1423211"/>
            <a:ext cx="2277686" cy="3241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binary_crossentropy</a:t>
            </a:r>
            <a:endParaRPr lang="ko-KR" altLang="en-US" sz="110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640976" y="1423211"/>
            <a:ext cx="1695796" cy="4405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adam</a:t>
            </a:r>
          </a:p>
          <a:p>
            <a:pPr algn="ctr"/>
            <a:r>
              <a:rPr lang="en-US" altLang="ko-KR" sz="1050">
                <a:latin typeface="나눔고딕" panose="020D0604000000000000" pitchFamily="50" charset="-127"/>
                <a:ea typeface="나눔고딕" panose="020D0604000000000000" pitchFamily="50" charset="-127"/>
              </a:rPr>
              <a:t>s</a:t>
            </a:r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gd(</a:t>
            </a:r>
            <a:r>
              <a:rPr lang="ko-KR" altLang="en-US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확률적 경사하강법</a:t>
            </a:r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122220" y="1747408"/>
            <a:ext cx="2277686" cy="3241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클래스에서 </a:t>
            </a:r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0, 1</a:t>
            </a:r>
            <a:r>
              <a:rPr lang="ko-KR" altLang="en-US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로만 사용가능</a:t>
            </a:r>
            <a:endParaRPr lang="ko-KR" altLang="en-US" sz="105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122221" y="2395802"/>
            <a:ext cx="2277686" cy="3241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categorical_crossentropy</a:t>
            </a:r>
            <a:endParaRPr lang="ko-KR" altLang="en-US" sz="110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122220" y="2719999"/>
            <a:ext cx="2277686" cy="3241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클래스에서 다중 품목 분류할 때 사용</a:t>
            </a:r>
            <a:endParaRPr lang="ko-KR" altLang="en-US" sz="105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808794"/>
              </p:ext>
            </p:extLst>
          </p:nvPr>
        </p:nvGraphicFramePr>
        <p:xfrm>
          <a:off x="1122220" y="3368393"/>
          <a:ext cx="7847214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351">
                  <a:extLst>
                    <a:ext uri="{9D8B030D-6E8A-4147-A177-3AD203B41FA5}">
                      <a16:colId xmlns:a16="http://schemas.microsoft.com/office/drawing/2014/main" val="4156784178"/>
                    </a:ext>
                  </a:extLst>
                </a:gridCol>
                <a:gridCol w="3067396">
                  <a:extLst>
                    <a:ext uri="{9D8B030D-6E8A-4147-A177-3AD203B41FA5}">
                      <a16:colId xmlns:a16="http://schemas.microsoft.com/office/drawing/2014/main" val="2322001157"/>
                    </a:ext>
                  </a:extLst>
                </a:gridCol>
                <a:gridCol w="3308467">
                  <a:extLst>
                    <a:ext uri="{9D8B030D-6E8A-4147-A177-3AD203B41FA5}">
                      <a16:colId xmlns:a16="http://schemas.microsoft.com/office/drawing/2014/main" val="2620993184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05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평균 제곱 계열</a:t>
                      </a:r>
                      <a:endParaRPr lang="ko-KR" altLang="en-US" sz="105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mean_squared_error</a:t>
                      </a:r>
                      <a:endParaRPr lang="ko-KR" altLang="en-US" sz="1050" b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평균 제곱 오차</a:t>
                      </a:r>
                      <a:endParaRPr lang="en-US" altLang="ko-KR" sz="1050" b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/>
                      <a:r>
                        <a:rPr lang="en-US" altLang="ko-KR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mean(square(yt-yo))</a:t>
                      </a:r>
                      <a:endParaRPr lang="ko-KR" altLang="en-US" sz="1050" b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82106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sz="105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mean_absolute_error</a:t>
                      </a:r>
                      <a:endParaRPr lang="ko-KR" altLang="en-US" sz="1050" b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평균 절대 오차</a:t>
                      </a:r>
                      <a:endParaRPr lang="en-US" altLang="ko-KR" sz="1050" b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/>
                      <a:r>
                        <a:rPr lang="en-US" altLang="ko-KR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mean(abs(yt-yo))</a:t>
                      </a:r>
                      <a:endParaRPr lang="ko-KR" altLang="en-US" sz="1050" b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6476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sz="105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mean_absolute_percentage_error</a:t>
                      </a:r>
                      <a:endParaRPr lang="ko-KR" altLang="en-US" sz="1050" b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평균 절대 백분율 오차</a:t>
                      </a:r>
                      <a:endParaRPr lang="en-US" altLang="ko-KR" sz="1050" b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/>
                      <a:r>
                        <a:rPr lang="en-US" altLang="ko-KR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mean(abs(yt-yo)/abs(yt) (</a:t>
                      </a:r>
                      <a:r>
                        <a:rPr lang="ko-KR" altLang="en-US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단</a:t>
                      </a:r>
                      <a:r>
                        <a:rPr lang="en-US" altLang="ko-KR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분모 ≢</a:t>
                      </a:r>
                      <a:r>
                        <a:rPr lang="en-US" altLang="ko-KR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0)</a:t>
                      </a:r>
                      <a:endParaRPr lang="ko-KR" altLang="en-US" sz="1050" b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0207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sz="105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mean_squared_logarithmic_error</a:t>
                      </a:r>
                      <a:endParaRPr lang="ko-KR" altLang="en-US" sz="1050" b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평균 제곱 로그 오차</a:t>
                      </a:r>
                      <a:endParaRPr lang="en-US" altLang="ko-KR" sz="1050" b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/>
                      <a:r>
                        <a:rPr lang="en-US" altLang="ko-KR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mean(square((log(yo) + 1) – (log(yt) + 1) ) )</a:t>
                      </a:r>
                      <a:endParaRPr lang="ko-KR" altLang="en-US" sz="1050" b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41669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교차 엔트로피 계열</a:t>
                      </a:r>
                      <a:endParaRPr lang="ko-KR" altLang="en-US" sz="1050" b="1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categorical_crossentropy</a:t>
                      </a:r>
                      <a:endParaRPr lang="ko-KR" altLang="en-US" sz="1050" b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범주형 교차 엔트로피</a:t>
                      </a:r>
                      <a:r>
                        <a:rPr lang="en-US" altLang="ko-KR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일반적인 분류</a:t>
                      </a:r>
                      <a:r>
                        <a:rPr lang="en-US" altLang="ko-KR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1050" b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9481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sz="105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binary_crossentropy</a:t>
                      </a:r>
                      <a:endParaRPr lang="ko-KR" altLang="en-US" sz="1050" b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이항 교차 엔트로피</a:t>
                      </a:r>
                      <a:r>
                        <a:rPr lang="en-US" altLang="ko-KR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두 개의 클래스 중에서 예측할 때</a:t>
                      </a:r>
                      <a:r>
                        <a:rPr lang="en-US" altLang="ko-KR" sz="1050" b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1050" b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355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46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smtClean="0"/>
              <a:t>2. </a:t>
            </a:r>
            <a:r>
              <a:rPr lang="ko-KR" altLang="en-US" b="1" smtClean="0"/>
              <a:t>예측</a:t>
            </a:r>
            <a:endParaRPr lang="ko-KR" altLang="en-US" b="1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092457"/>
            <a:ext cx="10515600" cy="270830"/>
          </a:xfrm>
        </p:spPr>
        <p:txBody>
          <a:bodyPr>
            <a:normAutofit lnSpcReduction="10000"/>
          </a:bodyPr>
          <a:lstStyle/>
          <a:p>
            <a:r>
              <a:rPr lang="ko-KR" altLang="en-US" smtClean="0"/>
              <a:t>예</a:t>
            </a:r>
            <a:r>
              <a:rPr lang="en-US" altLang="ko-KR" smtClean="0"/>
              <a:t>)</a:t>
            </a:r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1652847" y="4130144"/>
            <a:ext cx="4713316" cy="65670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2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 = Sequential()</a:t>
            </a:r>
          </a:p>
          <a:p>
            <a:r>
              <a:rPr lang="en-US" altLang="ko-KR" sz="12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model.add(Dense(30, input_dim=17, activation=‘relu’))</a:t>
            </a:r>
          </a:p>
          <a:p>
            <a:r>
              <a:rPr lang="en-US" altLang="ko-KR" sz="12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model.add(Dense(1, activation=‘sigmoid’))</a:t>
            </a:r>
            <a:endParaRPr lang="ko-KR" altLang="en-US" sz="120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652847" y="4861704"/>
            <a:ext cx="4713316" cy="65670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2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model.compile(loss=‘mean_squared_error’, </a:t>
            </a:r>
          </a:p>
          <a:p>
            <a:r>
              <a:rPr lang="en-US" altLang="ko-KR" sz="120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             optimizer=‘adam’,</a:t>
            </a:r>
          </a:p>
          <a:p>
            <a:r>
              <a:rPr lang="en-US" altLang="ko-KR" sz="120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             metrics=[‘accuracy’])</a:t>
            </a:r>
            <a:endParaRPr lang="ko-KR" altLang="en-US" sz="120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652847" y="2613980"/>
            <a:ext cx="4713316" cy="144130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2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ko-KR" altLang="en-US" sz="12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데이터 분류</a:t>
            </a:r>
            <a:endParaRPr lang="en-US" altLang="ko-KR" sz="120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2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Data_set = np.loadtxt(“./dataset/ThoraricSurgery.csv”, delimiter=“,”)</a:t>
            </a:r>
          </a:p>
          <a:p>
            <a:endParaRPr lang="en-US" altLang="ko-KR" sz="120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2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ko-KR" altLang="en-US" sz="12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환자의 기록과 수술 결과를 </a:t>
            </a:r>
            <a:r>
              <a:rPr lang="en-US" altLang="ko-KR" sz="12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X</a:t>
            </a:r>
            <a:r>
              <a:rPr lang="ko-KR" altLang="en-US" sz="12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와 </a:t>
            </a:r>
            <a:r>
              <a:rPr lang="en-US" altLang="ko-KR" sz="12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Y</a:t>
            </a:r>
            <a:r>
              <a:rPr lang="ko-KR" altLang="en-US" sz="12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로 구분하여 저장</a:t>
            </a:r>
            <a:endParaRPr lang="en-US" altLang="ko-KR" sz="120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2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X = Data_set[:,0:17]</a:t>
            </a:r>
          </a:p>
          <a:p>
            <a:r>
              <a:rPr lang="en-US" altLang="ko-KR" sz="12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Y = Data_set[:, 17]</a:t>
            </a:r>
            <a:endParaRPr lang="ko-KR" altLang="en-US" sz="120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652847" y="5593264"/>
            <a:ext cx="4713316" cy="52231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2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ko-KR" altLang="en-US" sz="12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데이터 실행</a:t>
            </a:r>
            <a:endParaRPr lang="en-US" altLang="ko-KR" sz="120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2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model.fit(X, Y_encoded, epochs=100, batch_size=1)</a:t>
            </a:r>
            <a:endParaRPr lang="ko-KR" altLang="en-US" sz="120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970207"/>
              </p:ext>
            </p:extLst>
          </p:nvPr>
        </p:nvGraphicFramePr>
        <p:xfrm>
          <a:off x="1652847" y="687657"/>
          <a:ext cx="7200216" cy="1760028"/>
        </p:xfrm>
        <a:graphic>
          <a:graphicData uri="http://schemas.openxmlformats.org/drawingml/2006/table">
            <a:tbl>
              <a:tblPr/>
              <a:tblGrid>
                <a:gridCol w="400012">
                  <a:extLst>
                    <a:ext uri="{9D8B030D-6E8A-4147-A177-3AD203B41FA5}">
                      <a16:colId xmlns:a16="http://schemas.microsoft.com/office/drawing/2014/main" val="1174119080"/>
                    </a:ext>
                  </a:extLst>
                </a:gridCol>
                <a:gridCol w="400012">
                  <a:extLst>
                    <a:ext uri="{9D8B030D-6E8A-4147-A177-3AD203B41FA5}">
                      <a16:colId xmlns:a16="http://schemas.microsoft.com/office/drawing/2014/main" val="1120550878"/>
                    </a:ext>
                  </a:extLst>
                </a:gridCol>
                <a:gridCol w="400012">
                  <a:extLst>
                    <a:ext uri="{9D8B030D-6E8A-4147-A177-3AD203B41FA5}">
                      <a16:colId xmlns:a16="http://schemas.microsoft.com/office/drawing/2014/main" val="555038748"/>
                    </a:ext>
                  </a:extLst>
                </a:gridCol>
                <a:gridCol w="400012">
                  <a:extLst>
                    <a:ext uri="{9D8B030D-6E8A-4147-A177-3AD203B41FA5}">
                      <a16:colId xmlns:a16="http://schemas.microsoft.com/office/drawing/2014/main" val="4287049129"/>
                    </a:ext>
                  </a:extLst>
                </a:gridCol>
                <a:gridCol w="400012">
                  <a:extLst>
                    <a:ext uri="{9D8B030D-6E8A-4147-A177-3AD203B41FA5}">
                      <a16:colId xmlns:a16="http://schemas.microsoft.com/office/drawing/2014/main" val="711416349"/>
                    </a:ext>
                  </a:extLst>
                </a:gridCol>
                <a:gridCol w="400012">
                  <a:extLst>
                    <a:ext uri="{9D8B030D-6E8A-4147-A177-3AD203B41FA5}">
                      <a16:colId xmlns:a16="http://schemas.microsoft.com/office/drawing/2014/main" val="3008038474"/>
                    </a:ext>
                  </a:extLst>
                </a:gridCol>
                <a:gridCol w="400012">
                  <a:extLst>
                    <a:ext uri="{9D8B030D-6E8A-4147-A177-3AD203B41FA5}">
                      <a16:colId xmlns:a16="http://schemas.microsoft.com/office/drawing/2014/main" val="4099519911"/>
                    </a:ext>
                  </a:extLst>
                </a:gridCol>
                <a:gridCol w="400012">
                  <a:extLst>
                    <a:ext uri="{9D8B030D-6E8A-4147-A177-3AD203B41FA5}">
                      <a16:colId xmlns:a16="http://schemas.microsoft.com/office/drawing/2014/main" val="245297095"/>
                    </a:ext>
                  </a:extLst>
                </a:gridCol>
                <a:gridCol w="400012">
                  <a:extLst>
                    <a:ext uri="{9D8B030D-6E8A-4147-A177-3AD203B41FA5}">
                      <a16:colId xmlns:a16="http://schemas.microsoft.com/office/drawing/2014/main" val="1830927612"/>
                    </a:ext>
                  </a:extLst>
                </a:gridCol>
                <a:gridCol w="400012">
                  <a:extLst>
                    <a:ext uri="{9D8B030D-6E8A-4147-A177-3AD203B41FA5}">
                      <a16:colId xmlns:a16="http://schemas.microsoft.com/office/drawing/2014/main" val="1691654060"/>
                    </a:ext>
                  </a:extLst>
                </a:gridCol>
                <a:gridCol w="400012">
                  <a:extLst>
                    <a:ext uri="{9D8B030D-6E8A-4147-A177-3AD203B41FA5}">
                      <a16:colId xmlns:a16="http://schemas.microsoft.com/office/drawing/2014/main" val="1921728917"/>
                    </a:ext>
                  </a:extLst>
                </a:gridCol>
                <a:gridCol w="400012">
                  <a:extLst>
                    <a:ext uri="{9D8B030D-6E8A-4147-A177-3AD203B41FA5}">
                      <a16:colId xmlns:a16="http://schemas.microsoft.com/office/drawing/2014/main" val="1836531792"/>
                    </a:ext>
                  </a:extLst>
                </a:gridCol>
                <a:gridCol w="400012">
                  <a:extLst>
                    <a:ext uri="{9D8B030D-6E8A-4147-A177-3AD203B41FA5}">
                      <a16:colId xmlns:a16="http://schemas.microsoft.com/office/drawing/2014/main" val="452056124"/>
                    </a:ext>
                  </a:extLst>
                </a:gridCol>
                <a:gridCol w="400012">
                  <a:extLst>
                    <a:ext uri="{9D8B030D-6E8A-4147-A177-3AD203B41FA5}">
                      <a16:colId xmlns:a16="http://schemas.microsoft.com/office/drawing/2014/main" val="2652668962"/>
                    </a:ext>
                  </a:extLst>
                </a:gridCol>
                <a:gridCol w="400012">
                  <a:extLst>
                    <a:ext uri="{9D8B030D-6E8A-4147-A177-3AD203B41FA5}">
                      <a16:colId xmlns:a16="http://schemas.microsoft.com/office/drawing/2014/main" val="2462380013"/>
                    </a:ext>
                  </a:extLst>
                </a:gridCol>
                <a:gridCol w="400012">
                  <a:extLst>
                    <a:ext uri="{9D8B030D-6E8A-4147-A177-3AD203B41FA5}">
                      <a16:colId xmlns:a16="http://schemas.microsoft.com/office/drawing/2014/main" val="1071111706"/>
                    </a:ext>
                  </a:extLst>
                </a:gridCol>
                <a:gridCol w="400012">
                  <a:extLst>
                    <a:ext uri="{9D8B030D-6E8A-4147-A177-3AD203B41FA5}">
                      <a16:colId xmlns:a16="http://schemas.microsoft.com/office/drawing/2014/main" val="1896922537"/>
                    </a:ext>
                  </a:extLst>
                </a:gridCol>
                <a:gridCol w="400012">
                  <a:extLst>
                    <a:ext uri="{9D8B030D-6E8A-4147-A177-3AD203B41FA5}">
                      <a16:colId xmlns:a16="http://schemas.microsoft.com/office/drawing/2014/main" val="3149600768"/>
                    </a:ext>
                  </a:extLst>
                </a:gridCol>
              </a:tblGrid>
              <a:tr h="1466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293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3.8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2.8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5838297"/>
                  </a:ext>
                </a:extLst>
              </a:tr>
              <a:tr h="1466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2.88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2.16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978555"/>
                  </a:ext>
                </a:extLst>
              </a:tr>
              <a:tr h="1466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3.19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2.5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62900"/>
                  </a:ext>
                </a:extLst>
              </a:tr>
              <a:tr h="1466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3.98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3.06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80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225746"/>
                  </a:ext>
                </a:extLst>
              </a:tr>
              <a:tr h="1466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2.21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1.88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171391"/>
                  </a:ext>
                </a:extLst>
              </a:tr>
              <a:tr h="1466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2.96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1.67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248113"/>
                  </a:ext>
                </a:extLst>
              </a:tr>
              <a:tr h="1466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2.76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2.2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3603651"/>
                  </a:ext>
                </a:extLst>
              </a:tr>
              <a:tr h="1466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3.24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2.52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0053823"/>
                  </a:ext>
                </a:extLst>
              </a:tr>
              <a:tr h="1466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3.15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2.76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361872"/>
                  </a:ext>
                </a:extLst>
              </a:tr>
              <a:tr h="146669"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728357"/>
                  </a:ext>
                </a:extLst>
              </a:tr>
              <a:tr h="146669"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330940"/>
                  </a:ext>
                </a:extLst>
              </a:tr>
              <a:tr h="1466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…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114" marR="8114" marT="811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282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753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smtClean="0"/>
              <a:t>3. </a:t>
            </a:r>
            <a:r>
              <a:rPr lang="ko-KR" altLang="en-US" b="1" smtClean="0"/>
              <a:t>학습셋과 테스트셋 구분 </a:t>
            </a:r>
            <a:r>
              <a:rPr lang="en-US" altLang="ko-KR" b="1" smtClean="0"/>
              <a:t>/ </a:t>
            </a:r>
            <a:r>
              <a:rPr lang="ko-KR" altLang="en-US" b="1" smtClean="0"/>
              <a:t>예측</a:t>
            </a:r>
            <a:endParaRPr lang="ko-KR" altLang="en-US" b="1"/>
          </a:p>
        </p:txBody>
      </p:sp>
      <p:sp>
        <p:nvSpPr>
          <p:cNvPr id="19" name="직사각형 18"/>
          <p:cNvSpPr/>
          <p:nvPr/>
        </p:nvSpPr>
        <p:spPr>
          <a:xfrm>
            <a:off x="838200" y="915335"/>
            <a:ext cx="8856364" cy="8137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from keras.models import Sequential</a:t>
            </a:r>
          </a:p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from keras.layers.core import Dense</a:t>
            </a:r>
          </a:p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from sklearn.preprocessing import LabelEncoder</a:t>
            </a:r>
          </a:p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from sklearn.model_selection import train_test_split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838200" y="1829736"/>
            <a:ext cx="8856364" cy="564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seed = 0</a:t>
            </a:r>
          </a:p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numpy.random.seed(seed)</a:t>
            </a:r>
          </a:p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tf.random.set_seed(3)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838200" y="2494755"/>
            <a:ext cx="8856364" cy="15951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</a:t>
            </a:r>
          </a:p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df = pd.read_csv(‘./dataset/sonar.csv’, header=None)</a:t>
            </a:r>
          </a:p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dataset = df.values</a:t>
            </a:r>
          </a:p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X = dataset[:, 0:60].astype(float)</a:t>
            </a:r>
          </a:p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Y_obj = dataset[:, 60]</a:t>
            </a:r>
          </a:p>
          <a:p>
            <a:endParaRPr lang="en-US" altLang="ko-KR" sz="110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e = LabelEncoder()</a:t>
            </a:r>
          </a:p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e.fit(Y_obj)</a:t>
            </a:r>
          </a:p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Y = e.transform(Y_obj)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838200" y="4190552"/>
            <a:ext cx="8856364" cy="30663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X_train, X_test, Y_train, Y_test = train_test_split(X, Y, test_size=0.3, random_state=seed)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838200" y="5811534"/>
            <a:ext cx="8856364" cy="30663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model.fit(X_train, Y_train, epochs=130, batch_size=5)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5266382" y="4646815"/>
            <a:ext cx="0" cy="103077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106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smtClean="0"/>
              <a:t>4. </a:t>
            </a:r>
            <a:r>
              <a:rPr lang="ko-KR" altLang="en-US" b="1" smtClean="0"/>
              <a:t>다중 분류</a:t>
            </a:r>
            <a:endParaRPr lang="ko-KR" altLang="en-US" b="1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092457"/>
            <a:ext cx="10515600" cy="270830"/>
          </a:xfrm>
        </p:spPr>
        <p:txBody>
          <a:bodyPr>
            <a:normAutofit lnSpcReduction="10000"/>
          </a:bodyPr>
          <a:lstStyle/>
          <a:p>
            <a:r>
              <a:rPr lang="ko-KR" altLang="en-US" smtClean="0"/>
              <a:t>예</a:t>
            </a:r>
            <a:r>
              <a:rPr lang="en-US" altLang="ko-KR" smtClean="0"/>
              <a:t>)</a:t>
            </a:r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838200" y="3389054"/>
            <a:ext cx="4713316" cy="6567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 = Sequential()</a:t>
            </a: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model.add(Dense(16, input_dim=4, activation='relu'))</a:t>
            </a: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model.add(Dense(3, activation=‘softmax’))</a:t>
            </a:r>
            <a:endParaRPr lang="ko-KR" altLang="en-US" sz="105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38200" y="4251038"/>
            <a:ext cx="4713316" cy="6567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model.compile(loss=‘categorical_crossentropy’, </a:t>
            </a:r>
          </a:p>
          <a:p>
            <a:r>
              <a:rPr lang="en-US" altLang="ko-KR" sz="105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             optimizer=‘adam’,</a:t>
            </a:r>
          </a:p>
          <a:p>
            <a:r>
              <a:rPr lang="en-US" altLang="ko-KR" sz="105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             metrics=[‘accuracy’])</a:t>
            </a:r>
            <a:endParaRPr lang="ko-KR" altLang="en-US" sz="105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38200" y="1376706"/>
            <a:ext cx="4713316" cy="18070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ko-KR" altLang="en-US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데이터 분류</a:t>
            </a:r>
            <a:endParaRPr lang="en-US" altLang="ko-KR" sz="105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dataset = df.values</a:t>
            </a: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X = dataset[:,0:4].astype(float)</a:t>
            </a: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Y_obj = dataset[:, 4]</a:t>
            </a:r>
          </a:p>
          <a:p>
            <a:endParaRPr lang="en-US" altLang="ko-KR" sz="105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ko-KR" altLang="en-US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문자열을 숫자로 변환</a:t>
            </a:r>
            <a:endParaRPr lang="en-US" altLang="ko-KR" sz="105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e = LabelEncoder()</a:t>
            </a: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e.fit(Y_obj)</a:t>
            </a: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Y = e.transform(Y_obj)</a:t>
            </a: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Y_encoded = tf.keras.utils.to_categorical(Y)</a:t>
            </a:r>
            <a:endParaRPr lang="ko-KR" altLang="en-US" sz="105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38200" y="5113022"/>
            <a:ext cx="4713316" cy="3983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model.fit(X, Y_encoded, epochs=50, batch_size=1)</a:t>
            </a:r>
            <a:endParaRPr lang="ko-KR" altLang="en-US" sz="105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870601"/>
              </p:ext>
            </p:extLst>
          </p:nvPr>
        </p:nvGraphicFramePr>
        <p:xfrm>
          <a:off x="6718300" y="1043247"/>
          <a:ext cx="4635500" cy="251460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14312314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63011701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4818279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404984553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700879853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5.1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3.5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1.4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0.2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Iris-setosa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03508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4.9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1.4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0.2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Iris-setosa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24973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4.7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3.2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1.3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0.2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Iris-setosa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3388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4.6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3.1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1.5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0.2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Iris-setosa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97728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3.6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1.4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0.2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Iris-setosa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10588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123956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…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…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…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...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...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184515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5.1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2.5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1.1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Iris-versicolor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83604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5.7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2.8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4.1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1.3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Iris-versicolor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65722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6.3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3.3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2.5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Iris-virginica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61221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5.8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2.7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5.1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1.9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Iris-virginica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60351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7.1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5.9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2.1</a:t>
                      </a:r>
                      <a:endParaRPr lang="en-US" altLang="ko-KR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Iris-virginica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487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935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smtClean="0"/>
              <a:t>5. </a:t>
            </a:r>
            <a:r>
              <a:rPr lang="ko-KR" altLang="en-US" b="1" smtClean="0"/>
              <a:t>이항 교차 엔트로피</a:t>
            </a:r>
            <a:endParaRPr lang="ko-KR" altLang="en-US" b="1"/>
          </a:p>
        </p:txBody>
      </p:sp>
      <p:sp>
        <p:nvSpPr>
          <p:cNvPr id="4" name="직사각형 3"/>
          <p:cNvSpPr/>
          <p:nvPr/>
        </p:nvSpPr>
        <p:spPr>
          <a:xfrm>
            <a:off x="862799" y="2726574"/>
            <a:ext cx="4415444" cy="110559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ko-KR" altLang="en-US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데이터 입력</a:t>
            </a:r>
            <a:endParaRPr lang="en-US" altLang="ko-KR" sz="105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df_pre = pd.read_csv(‘../dataset/wine.csv’, header=None)</a:t>
            </a: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df = df_pre.sample(frac=1)</a:t>
            </a: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dataset = df.values</a:t>
            </a: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X = dataset[:, 0:12]</a:t>
            </a: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Y = dataset[:, 12]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862799" y="3904715"/>
            <a:ext cx="4415444" cy="110559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ko-KR" altLang="en-US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모델 설정</a:t>
            </a:r>
            <a:endParaRPr lang="en-US" altLang="ko-KR" sz="105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 = Sequential()</a:t>
            </a: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model.add(Dense(30, input_dim=12, activation='relu'))</a:t>
            </a: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model.add(Dense(12, activation=‘relu’))</a:t>
            </a: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model.add(Dense(8, activation=‘relu’))</a:t>
            </a: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model.add(Dense(1, activation=‘sigmoid’))</a:t>
            </a:r>
          </a:p>
        </p:txBody>
      </p:sp>
      <p:pic>
        <p:nvPicPr>
          <p:cNvPr id="2050" name="Picture 2" descr="https://t1.daumcdn.net/cfile/tistory/99FC323D5DA6F5251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417" y="836848"/>
            <a:ext cx="4186238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4785" y="1418093"/>
            <a:ext cx="1359436" cy="49272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0623" y="3627673"/>
            <a:ext cx="3933825" cy="28289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05289" y="4251506"/>
            <a:ext cx="19784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>
                <a:latin typeface="나눔고딕" panose="020D0604000000000000" pitchFamily="50" charset="-127"/>
                <a:ea typeface="나눔고딕" panose="020D0604000000000000" pitchFamily="50" charset="-127"/>
              </a:rPr>
              <a:t>def relu(x</a:t>
            </a:r>
            <a:r>
              <a:rPr lang="en-US" altLang="ko-KR" sz="1050">
                <a:latin typeface="나눔고딕" panose="020D0604000000000000" pitchFamily="50" charset="-127"/>
                <a:ea typeface="나눔고딕" panose="020D0604000000000000" pitchFamily="50" charset="-127"/>
              </a:rPr>
              <a:t>): </a:t>
            </a:r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return </a:t>
            </a:r>
            <a:r>
              <a:rPr lang="en-US" altLang="ko-KR" sz="1050">
                <a:latin typeface="나눔고딕" panose="020D0604000000000000" pitchFamily="50" charset="-127"/>
                <a:ea typeface="나눔고딕" panose="020D0604000000000000" pitchFamily="50" charset="-127"/>
              </a:rPr>
              <a:t>np.maximum(0, x)</a:t>
            </a:r>
            <a:endParaRPr lang="ko-KR" altLang="en-US" sz="105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05289" y="3869196"/>
            <a:ext cx="1978429" cy="2539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 b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Lelu </a:t>
            </a:r>
            <a:r>
              <a:rPr lang="ko-KR" altLang="en-US" sz="1050" b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함수</a:t>
            </a:r>
            <a:endParaRPr lang="ko-KR" altLang="en-US" sz="1050" b="1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05289" y="998932"/>
            <a:ext cx="1978429" cy="2539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50" b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sigmoid </a:t>
            </a:r>
            <a:r>
              <a:rPr lang="ko-KR" altLang="en-US" sz="1050" b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함수</a:t>
            </a:r>
            <a:endParaRPr lang="ko-KR" altLang="en-US" sz="1050" b="1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818557"/>
              </p:ext>
            </p:extLst>
          </p:nvPr>
        </p:nvGraphicFramePr>
        <p:xfrm>
          <a:off x="157951" y="978547"/>
          <a:ext cx="5353387" cy="1619250"/>
        </p:xfrm>
        <a:graphic>
          <a:graphicData uri="http://schemas.openxmlformats.org/drawingml/2006/table">
            <a:tbl>
              <a:tblPr/>
              <a:tblGrid>
                <a:gridCol w="411799">
                  <a:extLst>
                    <a:ext uri="{9D8B030D-6E8A-4147-A177-3AD203B41FA5}">
                      <a16:colId xmlns:a16="http://schemas.microsoft.com/office/drawing/2014/main" val="3232850310"/>
                    </a:ext>
                  </a:extLst>
                </a:gridCol>
                <a:gridCol w="411799">
                  <a:extLst>
                    <a:ext uri="{9D8B030D-6E8A-4147-A177-3AD203B41FA5}">
                      <a16:colId xmlns:a16="http://schemas.microsoft.com/office/drawing/2014/main" val="4151550856"/>
                    </a:ext>
                  </a:extLst>
                </a:gridCol>
                <a:gridCol w="411799">
                  <a:extLst>
                    <a:ext uri="{9D8B030D-6E8A-4147-A177-3AD203B41FA5}">
                      <a16:colId xmlns:a16="http://schemas.microsoft.com/office/drawing/2014/main" val="1142597556"/>
                    </a:ext>
                  </a:extLst>
                </a:gridCol>
                <a:gridCol w="411799">
                  <a:extLst>
                    <a:ext uri="{9D8B030D-6E8A-4147-A177-3AD203B41FA5}">
                      <a16:colId xmlns:a16="http://schemas.microsoft.com/office/drawing/2014/main" val="2527048448"/>
                    </a:ext>
                  </a:extLst>
                </a:gridCol>
                <a:gridCol w="411799">
                  <a:extLst>
                    <a:ext uri="{9D8B030D-6E8A-4147-A177-3AD203B41FA5}">
                      <a16:colId xmlns:a16="http://schemas.microsoft.com/office/drawing/2014/main" val="1719791688"/>
                    </a:ext>
                  </a:extLst>
                </a:gridCol>
                <a:gridCol w="411799">
                  <a:extLst>
                    <a:ext uri="{9D8B030D-6E8A-4147-A177-3AD203B41FA5}">
                      <a16:colId xmlns:a16="http://schemas.microsoft.com/office/drawing/2014/main" val="3985455043"/>
                    </a:ext>
                  </a:extLst>
                </a:gridCol>
                <a:gridCol w="411799">
                  <a:extLst>
                    <a:ext uri="{9D8B030D-6E8A-4147-A177-3AD203B41FA5}">
                      <a16:colId xmlns:a16="http://schemas.microsoft.com/office/drawing/2014/main" val="3512123854"/>
                    </a:ext>
                  </a:extLst>
                </a:gridCol>
                <a:gridCol w="575498">
                  <a:extLst>
                    <a:ext uri="{9D8B030D-6E8A-4147-A177-3AD203B41FA5}">
                      <a16:colId xmlns:a16="http://schemas.microsoft.com/office/drawing/2014/main" val="1432123331"/>
                    </a:ext>
                  </a:extLst>
                </a:gridCol>
                <a:gridCol w="382386">
                  <a:extLst>
                    <a:ext uri="{9D8B030D-6E8A-4147-A177-3AD203B41FA5}">
                      <a16:colId xmlns:a16="http://schemas.microsoft.com/office/drawing/2014/main" val="2096354425"/>
                    </a:ext>
                  </a:extLst>
                </a:gridCol>
                <a:gridCol w="423949">
                  <a:extLst>
                    <a:ext uri="{9D8B030D-6E8A-4147-A177-3AD203B41FA5}">
                      <a16:colId xmlns:a16="http://schemas.microsoft.com/office/drawing/2014/main" val="1498306253"/>
                    </a:ext>
                  </a:extLst>
                </a:gridCol>
                <a:gridCol w="390698">
                  <a:extLst>
                    <a:ext uri="{9D8B030D-6E8A-4147-A177-3AD203B41FA5}">
                      <a16:colId xmlns:a16="http://schemas.microsoft.com/office/drawing/2014/main" val="2896683950"/>
                    </a:ext>
                  </a:extLst>
                </a:gridCol>
                <a:gridCol w="286464">
                  <a:extLst>
                    <a:ext uri="{9D8B030D-6E8A-4147-A177-3AD203B41FA5}">
                      <a16:colId xmlns:a16="http://schemas.microsoft.com/office/drawing/2014/main" val="514613400"/>
                    </a:ext>
                  </a:extLst>
                </a:gridCol>
                <a:gridCol w="411799">
                  <a:extLst>
                    <a:ext uri="{9D8B030D-6E8A-4147-A177-3AD203B41FA5}">
                      <a16:colId xmlns:a16="http://schemas.microsoft.com/office/drawing/2014/main" val="2846881274"/>
                    </a:ext>
                  </a:extLst>
                </a:gridCol>
              </a:tblGrid>
              <a:tr h="1198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0.076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0.9978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3.51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514449"/>
                  </a:ext>
                </a:extLst>
              </a:tr>
              <a:tr h="1198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0.098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0.9968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25677"/>
                  </a:ext>
                </a:extLst>
              </a:tr>
              <a:tr h="1198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3.26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539882"/>
                  </a:ext>
                </a:extLst>
              </a:tr>
              <a:tr h="1198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041723"/>
                  </a:ext>
                </a:extLst>
              </a:tr>
              <a:tr h="119801"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619314"/>
                  </a:ext>
                </a:extLst>
              </a:tr>
              <a:tr h="1198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…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…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…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…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…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…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…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…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…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…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…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…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…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646752"/>
                  </a:ext>
                </a:extLst>
              </a:tr>
              <a:tr h="119801"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563335"/>
                  </a:ext>
                </a:extLst>
              </a:tr>
              <a:tr h="1198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1.001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2.93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8.7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13563"/>
                  </a:ext>
                </a:extLst>
              </a:tr>
              <a:tr h="1198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0.045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0.9928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3.02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11.4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389375"/>
                  </a:ext>
                </a:extLst>
              </a:tr>
              <a:tr h="1198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0.055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0.9942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3.36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879568"/>
                  </a:ext>
                </a:extLst>
              </a:tr>
            </a:tbl>
          </a:graphicData>
        </a:graphic>
      </p:graphicFrame>
      <p:sp>
        <p:nvSpPr>
          <p:cNvPr id="15" name="직사각형 14"/>
          <p:cNvSpPr/>
          <p:nvPr/>
        </p:nvSpPr>
        <p:spPr>
          <a:xfrm>
            <a:off x="862799" y="5082856"/>
            <a:ext cx="4415444" cy="56526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ko-KR" altLang="en-US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모델 컴파일</a:t>
            </a:r>
            <a:endParaRPr lang="en-US" altLang="ko-KR" sz="105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model.compile(loss=‘binary_crossentropy’, optimizer=‘adam’,</a:t>
            </a:r>
          </a:p>
          <a:p>
            <a:r>
              <a:rPr lang="en-US" altLang="ko-KR" sz="105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            metrics=['accuracy'])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862799" y="5720670"/>
            <a:ext cx="4415444" cy="56526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ko-KR" altLang="en-US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모델 실행</a:t>
            </a:r>
            <a:endParaRPr lang="en-US" altLang="ko-KR" sz="105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model.fit(X, Y, epochs=200, batch_size=200</a:t>
            </a:r>
            <a:r>
              <a:rPr lang="en-US" altLang="ko-KR" sz="105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9681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smtClean="0"/>
              <a:t>6. </a:t>
            </a:r>
            <a:r>
              <a:rPr lang="ko-KR" altLang="en-US" b="1" smtClean="0"/>
              <a:t>모델 실행</a:t>
            </a:r>
            <a:r>
              <a:rPr lang="en-US" altLang="ko-KR" b="1" smtClean="0"/>
              <a:t>(Callbacks)</a:t>
            </a:r>
            <a:endParaRPr lang="ko-KR" altLang="en-US" b="1"/>
          </a:p>
        </p:txBody>
      </p:sp>
      <p:sp>
        <p:nvSpPr>
          <p:cNvPr id="3" name="직사각형 2"/>
          <p:cNvSpPr/>
          <p:nvPr/>
        </p:nvSpPr>
        <p:spPr>
          <a:xfrm>
            <a:off x="838201" y="2244436"/>
            <a:ext cx="8856364" cy="83127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ko-KR" altLang="en-US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모델 저장 폴더 설정</a:t>
            </a:r>
            <a:endParaRPr lang="en-US" altLang="ko-KR" sz="110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MODEL_DIR = ＇./model‘</a:t>
            </a:r>
          </a:p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If not os.path.exists(MODEL_DIR):</a:t>
            </a:r>
          </a:p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  os.mkdir(MODEL_DIR)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838201" y="3158837"/>
            <a:ext cx="8856364" cy="5985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ko-KR" altLang="en-US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모델 저장 조건 설정</a:t>
            </a:r>
            <a:endParaRPr lang="en-US" altLang="ko-KR" sz="110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modelpath = “./model{epoch:02d}-{val_loss:.4f}.hdf5”</a:t>
            </a:r>
          </a:p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Checkpointer = ModelCheckpoint(filepath=modelpath, monitor=‘val_loss’, verbose=1, save_best_only=True)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838201" y="4750256"/>
            <a:ext cx="8856364" cy="5818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ko-KR" altLang="en-US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모델 실행 및 저장</a:t>
            </a:r>
            <a:endParaRPr lang="en-US" altLang="ko-KR" sz="110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model.fit(X, Y, validation_split=0.2, epochs=200, batch_size=200, verbose=0, callbacks=[checkpointer])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838200" y="915335"/>
            <a:ext cx="8856364" cy="3149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from keras.callbacks import ModelCheckpoint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838200" y="1278343"/>
            <a:ext cx="8856364" cy="201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from keras.callbacks import ModelCheckpoint, EarlyStopping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1179022" y="3840481"/>
            <a:ext cx="8515542" cy="5985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ko-KR" altLang="en-US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모델 저장 조건 설정</a:t>
            </a:r>
            <a:endParaRPr lang="en-US" altLang="ko-KR" sz="110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modelpath = “./model{epoch:02d}-{val_loss:.4f}.hdf5”</a:t>
            </a:r>
          </a:p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Checkpointer = ModelCheckpoint(filepath=modelpath, monitor=‘val_loss’, verbose=1, save_best_only=True)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1179022" y="4484250"/>
            <a:ext cx="8515542" cy="2207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early_stopping_callback = EarlyStopping(monitor='val_loss', patience=100)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1179022" y="5366776"/>
            <a:ext cx="8515542" cy="2207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model.fit(X, Y, validation_split=0.2, epochs=200, batch_size=200, verbose=0, callbacks=[early_stopping_callback])</a:t>
            </a:r>
            <a:endParaRPr lang="en-US" altLang="ko-KR" sz="110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1179022" y="5626781"/>
            <a:ext cx="8515542" cy="2207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1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model.fit(X, Y, validation_split=0.2, epochs=200, batch_size=200, verbose=0, callbacks=[checkpointer, early_stopping_callback])</a:t>
            </a:r>
            <a:endParaRPr lang="en-US" altLang="ko-KR" sz="110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5270269" y="1579418"/>
            <a:ext cx="0" cy="507077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3756" y="5366776"/>
            <a:ext cx="565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방법</a:t>
            </a:r>
            <a:r>
              <a:rPr lang="en-US" altLang="ko-KR" sz="1050" b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050" b="1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3756" y="5623536"/>
            <a:ext cx="565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방법</a:t>
            </a:r>
            <a:r>
              <a:rPr lang="en-US" altLang="ko-KR" sz="1050" b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050" b="1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065327" y="3830382"/>
            <a:ext cx="164730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monitor=‘val_loss’</a:t>
            </a:r>
          </a:p>
          <a:p>
            <a:r>
              <a:rPr lang="en-US" altLang="ko-KR" sz="1050" b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monitor=‘val_accuracy’</a:t>
            </a:r>
            <a:endParaRPr lang="ko-KR" altLang="en-US" sz="1050" b="1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29" name="꺾인 연결선 28"/>
          <p:cNvCxnSpPr/>
          <p:nvPr/>
        </p:nvCxnSpPr>
        <p:spPr>
          <a:xfrm flipV="1">
            <a:off x="5777345" y="4052762"/>
            <a:ext cx="4287982" cy="126958"/>
          </a:xfrm>
          <a:prstGeom prst="bentConnector3">
            <a:avLst>
              <a:gd name="adj1" fmla="val -16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457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995</Words>
  <Application>Microsoft Office PowerPoint</Application>
  <PresentationFormat>와이드스크린</PresentationFormat>
  <Paragraphs>455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나눔고딕</vt:lpstr>
      <vt:lpstr>Arial</vt:lpstr>
      <vt:lpstr>Office 테마</vt:lpstr>
      <vt:lpstr>Deep-Learning(Study) - 요약</vt:lpstr>
      <vt:lpstr>목차</vt:lpstr>
      <vt:lpstr>1. 요약 - 모델 컴파일</vt:lpstr>
      <vt:lpstr>2. 예측</vt:lpstr>
      <vt:lpstr>3. 학습셋과 테스트셋 구분 / 예측</vt:lpstr>
      <vt:lpstr>4. 다중 분류</vt:lpstr>
      <vt:lpstr>5. 이항 교차 엔트로피</vt:lpstr>
      <vt:lpstr>6. 모델 실행(Callbacks)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user17</dc:creator>
  <cp:lastModifiedBy>user17</cp:lastModifiedBy>
  <cp:revision>194</cp:revision>
  <dcterms:created xsi:type="dcterms:W3CDTF">2022-05-02T00:45:08Z</dcterms:created>
  <dcterms:modified xsi:type="dcterms:W3CDTF">2022-05-02T02:32:14Z</dcterms:modified>
</cp:coreProperties>
</file>