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69" r:id="rId5"/>
    <p:sldId id="259" r:id="rId6"/>
    <p:sldId id="260" r:id="rId7"/>
    <p:sldId id="261" r:id="rId8"/>
    <p:sldId id="262" r:id="rId9"/>
    <p:sldId id="263" r:id="rId10"/>
    <p:sldId id="264" r:id="rId11"/>
    <p:sldId id="267" r:id="rId12"/>
    <p:sldId id="265" r:id="rId13"/>
    <p:sldId id="266" r:id="rId14"/>
    <p:sldId id="270" r:id="rId15"/>
    <p:sldId id="268" r:id="rId16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75" d="100"/>
          <a:sy n="75" d="100"/>
        </p:scale>
        <p:origin x="1896" y="9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795126-6162-4AFB-A828-B8112B14E81C}" type="datetimeFigureOut">
              <a:rPr lang="ko-KR" altLang="en-US" smtClean="0"/>
              <a:t>2022-07-01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1A82B6-8029-47FB-BB39-308B58DF738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182460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404996"/>
            <a:ext cx="9144000" cy="573433"/>
          </a:xfrm>
        </p:spPr>
        <p:txBody>
          <a:bodyPr anchor="b">
            <a:normAutofit/>
          </a:bodyPr>
          <a:lstStyle>
            <a:lvl1pPr algn="ctr">
              <a:defRPr sz="32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4771504"/>
            <a:ext cx="9144000" cy="486295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9295D-E409-499D-B080-4676BDA8F7B8}" type="datetime1">
              <a:rPr lang="ko-KR" altLang="en-US" smtClean="0"/>
              <a:t>2022-07-01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46047-4FCD-4D4F-9EB9-E7F8FBB107E0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7" name="직선 연결선 6"/>
          <p:cNvCxnSpPr/>
          <p:nvPr userDrawn="1"/>
        </p:nvCxnSpPr>
        <p:spPr>
          <a:xfrm>
            <a:off x="365761" y="1371599"/>
            <a:ext cx="1147987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직선 연결선 7"/>
          <p:cNvCxnSpPr/>
          <p:nvPr userDrawn="1"/>
        </p:nvCxnSpPr>
        <p:spPr>
          <a:xfrm>
            <a:off x="365761" y="2011679"/>
            <a:ext cx="1147987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42806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AF906-7550-4228-ADDB-E33019005A6E}" type="datetime1">
              <a:rPr lang="ko-KR" altLang="en-US" smtClean="0"/>
              <a:t>2022-07-01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46047-4FCD-4D4F-9EB9-E7F8FBB107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266737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A56FA-06A6-4C56-AB72-38AA28DEFE46}" type="datetime1">
              <a:rPr lang="ko-KR" altLang="en-US" smtClean="0"/>
              <a:t>2022-07-01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46047-4FCD-4D4F-9EB9-E7F8FBB107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238402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8200" y="406692"/>
            <a:ext cx="10515600" cy="474460"/>
          </a:xfrm>
        </p:spPr>
        <p:txBody>
          <a:bodyPr>
            <a:noAutofit/>
          </a:bodyPr>
          <a:lstStyle>
            <a:lvl1pPr>
              <a:defRPr sz="28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38200" y="1409990"/>
            <a:ext cx="10515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0A4A5-7F6A-4223-A972-3ECE98F1DA52}" type="datetime1">
              <a:rPr lang="ko-KR" altLang="en-US" smtClean="0"/>
              <a:t>2022-07-01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46047-4FCD-4D4F-9EB9-E7F8FBB107E0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8" name="직선 연결선 7"/>
          <p:cNvCxnSpPr/>
          <p:nvPr userDrawn="1"/>
        </p:nvCxnSpPr>
        <p:spPr>
          <a:xfrm>
            <a:off x="349135" y="332510"/>
            <a:ext cx="1147987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직선 연결선 8"/>
          <p:cNvCxnSpPr/>
          <p:nvPr userDrawn="1"/>
        </p:nvCxnSpPr>
        <p:spPr>
          <a:xfrm>
            <a:off x="349135" y="972590"/>
            <a:ext cx="1147987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22485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F3947-B22C-451F-9050-E75F20E16E18}" type="datetime1">
              <a:rPr lang="ko-KR" altLang="en-US" smtClean="0"/>
              <a:t>2022-07-01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46047-4FCD-4D4F-9EB9-E7F8FBB107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304656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1B00A-1F3F-4951-961D-C2367B58E2F2}" type="datetime1">
              <a:rPr lang="ko-KR" altLang="en-US" smtClean="0"/>
              <a:t>2022-07-01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46047-4FCD-4D4F-9EB9-E7F8FBB107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175675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2A9B2-C819-4732-A7AE-BC559307B5EC}" type="datetime1">
              <a:rPr lang="ko-KR" altLang="en-US" smtClean="0"/>
              <a:t>2022-07-01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46047-4FCD-4D4F-9EB9-E7F8FBB107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80015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34FC5-2486-439F-8871-A195BD41E527}" type="datetime1">
              <a:rPr lang="ko-KR" altLang="en-US" smtClean="0"/>
              <a:t>2022-07-01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46047-4FCD-4D4F-9EB9-E7F8FBB107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600649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63989-1096-4FE4-A9A3-967EC18204F9}" type="datetime1">
              <a:rPr lang="ko-KR" altLang="en-US" smtClean="0"/>
              <a:t>2022-07-01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46047-4FCD-4D4F-9EB9-E7F8FBB107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533379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1D440-5F31-4CA3-B53B-7098A3436B09}" type="datetime1">
              <a:rPr lang="ko-KR" altLang="en-US" smtClean="0"/>
              <a:t>2022-07-01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46047-4FCD-4D4F-9EB9-E7F8FBB107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057284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AE72B-DCB4-45F7-9AEE-42FD9D5CAF72}" type="datetime1">
              <a:rPr lang="ko-KR" altLang="en-US" smtClean="0"/>
              <a:t>2022-07-01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46047-4FCD-4D4F-9EB9-E7F8FBB107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916313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defRPr>
            </a:lvl1pPr>
          </a:lstStyle>
          <a:p>
            <a:fld id="{2BB24D83-C126-458A-93F3-BE54B6D672B6}" type="datetime1">
              <a:rPr lang="ko-KR" altLang="en-US" smtClean="0"/>
              <a:t>2022-07-01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defRPr>
            </a:lvl1pPr>
          </a:lstStyle>
          <a:p>
            <a:fld id="{1A446047-4FCD-4D4F-9EB9-E7F8FBB107E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77597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나눔고딕" panose="020D0604000000000000" pitchFamily="50" charset="-127"/>
          <a:ea typeface="나눔고딕" panose="020D0604000000000000" pitchFamily="50" charset="-127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나눔고딕" panose="020D0604000000000000" pitchFamily="50" charset="-127"/>
          <a:ea typeface="나눔고딕" panose="020D0604000000000000" pitchFamily="50" charset="-127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나눔고딕" panose="020D0604000000000000" pitchFamily="50" charset="-127"/>
          <a:ea typeface="나눔고딕" panose="020D0604000000000000" pitchFamily="50" charset="-127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나눔고딕" panose="020D0604000000000000" pitchFamily="50" charset="-127"/>
          <a:ea typeface="나눔고딕" panose="020D0604000000000000" pitchFamily="50" charset="-127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나눔고딕" panose="020D0604000000000000" pitchFamily="50" charset="-127"/>
          <a:ea typeface="나눔고딕" panose="020D0604000000000000" pitchFamily="50" charset="-127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나눔고딕" panose="020D0604000000000000" pitchFamily="50" charset="-127"/>
          <a:ea typeface="나눔고딕" panose="020D0604000000000000" pitchFamily="50" charset="-127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 smtClean="0"/>
              <a:t>Raspberry Pi 4 – </a:t>
            </a:r>
            <a:r>
              <a:rPr lang="en-US" altLang="ko-KR" dirty="0" err="1" smtClean="0"/>
              <a:t>wiringPi</a:t>
            </a:r>
            <a:r>
              <a:rPr lang="en-US" altLang="ko-KR" dirty="0" smtClean="0"/>
              <a:t> and </a:t>
            </a:r>
            <a:r>
              <a:rPr lang="en-US" altLang="ko-KR" smtClean="0"/>
              <a:t>Python </a:t>
            </a:r>
            <a:r>
              <a:rPr lang="ko-KR" altLang="en-US" smtClean="0"/>
              <a:t>개발 설명서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ko-KR" altLang="en-US" dirty="0" err="1" smtClean="0"/>
              <a:t>정도윤</a:t>
            </a:r>
            <a:r>
              <a:rPr lang="en-US" altLang="ko-KR" dirty="0" smtClean="0"/>
              <a:t>(rabbit.white@daum.net)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BFED5-D7B1-44AF-85D1-C6BB7AF00F62}" type="datetime1">
              <a:rPr lang="ko-KR" altLang="en-US" smtClean="0"/>
              <a:t>2022-07-01</a:t>
            </a:fld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46047-4FCD-4D4F-9EB9-E7F8FBB107E0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245679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7. </a:t>
            </a:r>
            <a:r>
              <a:rPr lang="en-US" altLang="ko-KR" dirty="0" err="1"/>
              <a:t>WiringPi</a:t>
            </a:r>
            <a:r>
              <a:rPr lang="en-US" altLang="ko-KR" dirty="0"/>
              <a:t> – GPIO </a:t>
            </a:r>
            <a:r>
              <a:rPr lang="en-US" altLang="ko-KR" dirty="0" smtClean="0"/>
              <a:t>write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AADE4-8299-4F99-B776-F6B95FE725A7}" type="datetime1">
              <a:rPr lang="ko-KR" altLang="en-US" smtClean="0"/>
              <a:t>2022-07-01</a:t>
            </a:fld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46047-4FCD-4D4F-9EB9-E7F8FBB107E0}" type="slidenum">
              <a:rPr lang="ko-KR" altLang="en-US" smtClean="0"/>
              <a:t>10</a:t>
            </a:fld>
            <a:endParaRPr lang="ko-KR" altLang="en-US"/>
          </a:p>
        </p:txBody>
      </p:sp>
      <p:sp>
        <p:nvSpPr>
          <p:cNvPr id="3" name="TextBox 2"/>
          <p:cNvSpPr txBox="1"/>
          <p:nvPr/>
        </p:nvSpPr>
        <p:spPr>
          <a:xfrm>
            <a:off x="838200" y="1318111"/>
            <a:ext cx="6464300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0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GPIO </a:t>
            </a:r>
            <a:r>
              <a:rPr lang="en-US" altLang="ko-KR" sz="20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write [pin] [1/0]</a:t>
            </a:r>
            <a:endParaRPr lang="ko-KR" altLang="en-US" sz="20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38200" y="1775221"/>
            <a:ext cx="646430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ko-KR" altLang="en-US" sz="14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지정한 포트에 값을 쓸 수 있음</a:t>
            </a:r>
            <a:r>
              <a:rPr lang="en-US" altLang="ko-KR" sz="14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  <a:endParaRPr lang="ko-KR" altLang="en-US" sz="14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229" y="2155180"/>
            <a:ext cx="6563641" cy="4105920"/>
          </a:xfrm>
          <a:prstGeom prst="rect">
            <a:avLst/>
          </a:prstGeom>
        </p:spPr>
      </p:pic>
      <p:sp>
        <p:nvSpPr>
          <p:cNvPr id="9" name="모서리가 둥근 직사각형 8"/>
          <p:cNvSpPr/>
          <p:nvPr/>
        </p:nvSpPr>
        <p:spPr>
          <a:xfrm>
            <a:off x="7715250" y="2155180"/>
            <a:ext cx="3000375" cy="444500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160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gpio</a:t>
            </a:r>
            <a:r>
              <a:rPr lang="en-US" altLang="ko-KR" sz="16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en-US" altLang="ko-KR" sz="16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write 1 1</a:t>
            </a:r>
            <a:endParaRPr lang="ko-KR" altLang="en-US" sz="16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193004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8. </a:t>
            </a:r>
            <a:r>
              <a:rPr lang="en-US" altLang="ko-KR" dirty="0" err="1"/>
              <a:t>WiringPi</a:t>
            </a:r>
            <a:r>
              <a:rPr lang="en-US" altLang="ko-KR" dirty="0"/>
              <a:t> </a:t>
            </a:r>
            <a:r>
              <a:rPr lang="en-US" altLang="ko-KR" dirty="0" smtClean="0"/>
              <a:t>vs </a:t>
            </a:r>
            <a:r>
              <a:rPr lang="en-US" altLang="ko-KR" dirty="0" err="1" smtClean="0"/>
              <a:t>Thonny</a:t>
            </a:r>
            <a:r>
              <a:rPr lang="en-US" altLang="ko-KR" dirty="0" smtClean="0"/>
              <a:t> Python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AADE4-8299-4F99-B776-F6B95FE725A7}" type="datetime1">
              <a:rPr lang="ko-KR" altLang="en-US" smtClean="0"/>
              <a:t>2022-07-01</a:t>
            </a:fld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46047-4FCD-4D4F-9EB9-E7F8FBB107E0}" type="slidenum">
              <a:rPr lang="ko-KR" altLang="en-US" smtClean="0"/>
              <a:t>11</a:t>
            </a:fld>
            <a:endParaRPr lang="ko-KR" altLang="en-US"/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231" y="1710971"/>
            <a:ext cx="5620869" cy="3065928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4024" y="1710971"/>
            <a:ext cx="5381878" cy="418182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86231" y="1270000"/>
            <a:ext cx="54303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WiringPi</a:t>
            </a:r>
            <a:endParaRPr lang="ko-KR" altLang="en-US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215532" y="1270000"/>
            <a:ext cx="54303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Thonny</a:t>
            </a:r>
            <a:r>
              <a:rPr lang="en-US" altLang="ko-KR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Python</a:t>
            </a:r>
            <a:endParaRPr lang="ko-KR" altLang="en-US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973990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9. </a:t>
            </a:r>
            <a:r>
              <a:rPr lang="en-US" altLang="ko-KR" dirty="0" err="1" smtClean="0"/>
              <a:t>WiringPi</a:t>
            </a:r>
            <a:r>
              <a:rPr lang="en-US" altLang="ko-KR" dirty="0" smtClean="0"/>
              <a:t> – (</a:t>
            </a:r>
            <a:r>
              <a:rPr lang="ko-KR" altLang="en-US" dirty="0" smtClean="0"/>
              <a:t>예제</a:t>
            </a:r>
            <a:r>
              <a:rPr lang="en-US" altLang="ko-KR" dirty="0" smtClean="0"/>
              <a:t>1)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AADE4-8299-4F99-B776-F6B95FE725A7}" type="datetime1">
              <a:rPr lang="ko-KR" altLang="en-US" smtClean="0"/>
              <a:t>2022-07-01</a:t>
            </a:fld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46047-4FCD-4D4F-9EB9-E7F8FBB107E0}" type="slidenum">
              <a:rPr lang="ko-KR" altLang="en-US" smtClean="0"/>
              <a:t>12</a:t>
            </a:fld>
            <a:endParaRPr lang="ko-KR" altLang="en-US"/>
          </a:p>
        </p:txBody>
      </p:sp>
      <p:sp>
        <p:nvSpPr>
          <p:cNvPr id="3" name="TextBox 2"/>
          <p:cNvSpPr txBox="1"/>
          <p:nvPr/>
        </p:nvSpPr>
        <p:spPr>
          <a:xfrm>
            <a:off x="838200" y="1318111"/>
            <a:ext cx="6464300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0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1. </a:t>
            </a:r>
            <a:r>
              <a:rPr lang="en-US" altLang="ko-KR" sz="2000" b="1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WiringPi</a:t>
            </a:r>
            <a:r>
              <a:rPr lang="en-US" altLang="ko-KR" sz="20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(C</a:t>
            </a:r>
            <a:r>
              <a:rPr lang="ko-KR" altLang="en-US" sz="20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언어</a:t>
            </a:r>
            <a:r>
              <a:rPr lang="en-US" altLang="ko-KR" sz="20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) - 1</a:t>
            </a:r>
            <a:endParaRPr lang="ko-KR" altLang="en-US" sz="20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9" name="모서리가 둥근 직사각형 8"/>
          <p:cNvSpPr/>
          <p:nvPr/>
        </p:nvSpPr>
        <p:spPr>
          <a:xfrm>
            <a:off x="4749800" y="1179810"/>
            <a:ext cx="6604000" cy="5176540"/>
          </a:xfrm>
          <a:prstGeom prst="roundRect">
            <a:avLst>
              <a:gd name="adj" fmla="val 9085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#include &lt;</a:t>
            </a:r>
            <a:r>
              <a:rPr lang="en-US" altLang="ko-KR" sz="1200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stdio.h</a:t>
            </a:r>
            <a:r>
              <a:rPr lang="en-US" altLang="ko-KR" sz="1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&gt;</a:t>
            </a:r>
          </a:p>
          <a:p>
            <a:r>
              <a:rPr lang="en-US" altLang="ko-KR" sz="1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#</a:t>
            </a:r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include &lt;</a:t>
            </a:r>
            <a:r>
              <a:rPr lang="en-US" altLang="ko-KR" sz="1200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wiringPi.h</a:t>
            </a:r>
            <a:r>
              <a:rPr lang="en-US" altLang="ko-KR" sz="1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&gt;</a:t>
            </a:r>
          </a:p>
          <a:p>
            <a:endParaRPr lang="en-US" altLang="ko-KR" sz="12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r>
              <a:rPr lang="en-US" altLang="ko-KR" sz="1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#</a:t>
            </a:r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define LED </a:t>
            </a:r>
            <a:r>
              <a:rPr lang="en-US" altLang="ko-KR" sz="1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1</a:t>
            </a:r>
          </a:p>
          <a:p>
            <a:r>
              <a:rPr lang="en-US" altLang="ko-KR" sz="1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#</a:t>
            </a:r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define SWITCH </a:t>
            </a:r>
            <a:r>
              <a:rPr lang="en-US" altLang="ko-KR" sz="1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4</a:t>
            </a:r>
          </a:p>
          <a:p>
            <a:endParaRPr lang="en-US" altLang="ko-KR" sz="12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r>
              <a:rPr lang="en-US" altLang="ko-KR" sz="120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int</a:t>
            </a:r>
            <a:r>
              <a:rPr lang="en-US" altLang="ko-KR" sz="1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main</a:t>
            </a:r>
            <a:r>
              <a:rPr lang="en-US" altLang="ko-KR" sz="1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(){</a:t>
            </a:r>
          </a:p>
          <a:p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	if( </a:t>
            </a:r>
            <a:r>
              <a:rPr lang="en-US" altLang="ko-KR" sz="1200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wiringPiSetup</a:t>
            </a:r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() == -1</a:t>
            </a:r>
            <a:r>
              <a:rPr lang="en-US" altLang="ko-KR" sz="1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</a:p>
          <a:p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		return -1;	</a:t>
            </a:r>
            <a:endParaRPr lang="en-US" altLang="ko-KR" sz="120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endParaRPr lang="en-US" altLang="ko-KR" sz="12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r>
              <a:rPr lang="en-US" altLang="ko-KR" sz="1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	</a:t>
            </a:r>
            <a:r>
              <a:rPr lang="en-US" altLang="ko-KR" sz="120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pinMode</a:t>
            </a:r>
            <a:r>
              <a:rPr lang="en-US" altLang="ko-KR" sz="1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(LED</a:t>
            </a:r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, OUTPUT</a:t>
            </a:r>
            <a:r>
              <a:rPr lang="en-US" altLang="ko-KR" sz="1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);</a:t>
            </a:r>
          </a:p>
          <a:p>
            <a:r>
              <a:rPr lang="en-US" altLang="ko-KR" sz="1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	</a:t>
            </a:r>
            <a:r>
              <a:rPr lang="en-US" altLang="ko-KR" sz="120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pinMode</a:t>
            </a:r>
            <a:r>
              <a:rPr lang="en-US" altLang="ko-KR" sz="1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(SWITCH</a:t>
            </a:r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, INPUT</a:t>
            </a:r>
            <a:r>
              <a:rPr lang="en-US" altLang="ko-KR" sz="1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);</a:t>
            </a:r>
          </a:p>
          <a:p>
            <a:endParaRPr lang="en-US" altLang="ko-KR" sz="12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	</a:t>
            </a:r>
            <a:r>
              <a:rPr lang="en-US" altLang="ko-KR" sz="1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while(1){</a:t>
            </a:r>
          </a:p>
          <a:p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		if ( </a:t>
            </a:r>
            <a:r>
              <a:rPr lang="en-US" altLang="ko-KR" sz="1200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digitalRead</a:t>
            </a:r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(SWITCH) == HIGH ){		</a:t>
            </a:r>
            <a:endParaRPr lang="en-US" altLang="ko-KR" sz="120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	</a:t>
            </a:r>
            <a:r>
              <a:rPr lang="en-US" altLang="ko-KR" sz="1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	</a:t>
            </a:r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	</a:t>
            </a:r>
            <a:r>
              <a:rPr lang="en-US" altLang="ko-KR" sz="1200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printf</a:t>
            </a:r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("Button was pressed\n</a:t>
            </a:r>
            <a:r>
              <a:rPr lang="en-US" altLang="ko-KR" sz="1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");</a:t>
            </a:r>
          </a:p>
          <a:p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			</a:t>
            </a:r>
            <a:r>
              <a:rPr lang="en-US" altLang="ko-KR" sz="1200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digitalWrite</a:t>
            </a:r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(LED, HIGH</a:t>
            </a:r>
            <a:r>
              <a:rPr lang="en-US" altLang="ko-KR" sz="1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);</a:t>
            </a:r>
          </a:p>
          <a:p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		</a:t>
            </a:r>
            <a:r>
              <a:rPr lang="en-US" altLang="ko-KR" sz="1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}</a:t>
            </a:r>
          </a:p>
          <a:p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		else</a:t>
            </a:r>
            <a:r>
              <a:rPr lang="en-US" altLang="ko-KR" sz="1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{</a:t>
            </a:r>
          </a:p>
          <a:p>
            <a:r>
              <a:rPr lang="en-US" altLang="ko-KR" sz="1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	</a:t>
            </a:r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		</a:t>
            </a:r>
            <a:r>
              <a:rPr lang="en-US" altLang="ko-KR" sz="1200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printf</a:t>
            </a:r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("Button was NOT pressed\n</a:t>
            </a:r>
            <a:r>
              <a:rPr lang="en-US" altLang="ko-KR" sz="1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");</a:t>
            </a:r>
          </a:p>
          <a:p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			</a:t>
            </a:r>
            <a:r>
              <a:rPr lang="en-US" altLang="ko-KR" sz="1200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digitalWrite</a:t>
            </a:r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(LED, LOW);		</a:t>
            </a:r>
            <a:endParaRPr lang="en-US" altLang="ko-KR" sz="120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r>
              <a:rPr lang="en-US" altLang="ko-KR" sz="1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	</a:t>
            </a:r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	</a:t>
            </a:r>
            <a:r>
              <a:rPr lang="en-US" altLang="ko-KR" sz="1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}</a:t>
            </a:r>
          </a:p>
          <a:p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		delay(1000);	</a:t>
            </a:r>
            <a:endParaRPr lang="en-US" altLang="ko-KR" sz="120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	</a:t>
            </a:r>
            <a:r>
              <a:rPr lang="en-US" altLang="ko-KR" sz="1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}</a:t>
            </a:r>
          </a:p>
          <a:p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	return 0</a:t>
            </a:r>
            <a:r>
              <a:rPr lang="en-US" altLang="ko-KR" sz="1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;</a:t>
            </a:r>
          </a:p>
          <a:p>
            <a:endParaRPr lang="en-US" altLang="ko-KR" sz="120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r>
              <a:rPr lang="en-US" altLang="ko-KR" sz="1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}</a:t>
            </a:r>
            <a:endParaRPr lang="ko-KR" altLang="en-US" sz="12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090834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10. </a:t>
            </a:r>
            <a:r>
              <a:rPr lang="en-US" altLang="ko-KR" dirty="0" err="1"/>
              <a:t>WiringPi</a:t>
            </a:r>
            <a:r>
              <a:rPr lang="en-US" altLang="ko-KR" dirty="0"/>
              <a:t> – (</a:t>
            </a:r>
            <a:r>
              <a:rPr lang="ko-KR" altLang="en-US" dirty="0" smtClean="0"/>
              <a:t>예제</a:t>
            </a:r>
            <a:r>
              <a:rPr lang="en-US" altLang="ko-KR" dirty="0" smtClean="0"/>
              <a:t>2)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AADE4-8299-4F99-B776-F6B95FE725A7}" type="datetime1">
              <a:rPr lang="ko-KR" altLang="en-US" smtClean="0"/>
              <a:t>2022-07-01</a:t>
            </a:fld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46047-4FCD-4D4F-9EB9-E7F8FBB107E0}" type="slidenum">
              <a:rPr lang="ko-KR" altLang="en-US" smtClean="0"/>
              <a:t>13</a:t>
            </a:fld>
            <a:endParaRPr lang="ko-KR" altLang="en-US"/>
          </a:p>
        </p:txBody>
      </p:sp>
      <p:sp>
        <p:nvSpPr>
          <p:cNvPr id="3" name="TextBox 2"/>
          <p:cNvSpPr txBox="1"/>
          <p:nvPr/>
        </p:nvSpPr>
        <p:spPr>
          <a:xfrm>
            <a:off x="838200" y="1318111"/>
            <a:ext cx="6464300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0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2. </a:t>
            </a:r>
            <a:r>
              <a:rPr lang="en-US" altLang="ko-KR" sz="2000" b="1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WiringPi</a:t>
            </a:r>
            <a:r>
              <a:rPr lang="en-US" altLang="ko-KR" sz="20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(C</a:t>
            </a:r>
            <a:r>
              <a:rPr lang="ko-KR" altLang="en-US" sz="20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언어</a:t>
            </a:r>
            <a:r>
              <a:rPr lang="en-US" altLang="ko-KR" sz="20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) - 2</a:t>
            </a:r>
            <a:endParaRPr lang="ko-KR" altLang="en-US" sz="20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9" name="모서리가 둥근 직사각형 8"/>
          <p:cNvSpPr/>
          <p:nvPr/>
        </p:nvSpPr>
        <p:spPr>
          <a:xfrm>
            <a:off x="4749800" y="1179810"/>
            <a:ext cx="6604000" cy="5176540"/>
          </a:xfrm>
          <a:prstGeom prst="roundRect">
            <a:avLst>
              <a:gd name="adj" fmla="val 9085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#include &lt;</a:t>
            </a:r>
            <a:r>
              <a:rPr lang="en-US" altLang="ko-KR" sz="1200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stdio.h</a:t>
            </a:r>
            <a:r>
              <a:rPr lang="en-US" altLang="ko-KR" sz="1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&gt;</a:t>
            </a:r>
          </a:p>
          <a:p>
            <a:r>
              <a:rPr lang="en-US" altLang="ko-KR" sz="1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#</a:t>
            </a:r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include &lt;</a:t>
            </a:r>
            <a:r>
              <a:rPr lang="en-US" altLang="ko-KR" sz="1200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wiringPi.h</a:t>
            </a:r>
            <a:r>
              <a:rPr lang="en-US" altLang="ko-KR" sz="1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&gt;</a:t>
            </a:r>
          </a:p>
          <a:p>
            <a:endParaRPr lang="en-US" altLang="ko-KR" sz="12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r>
              <a:rPr lang="en-US" altLang="ko-KR" sz="1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#</a:t>
            </a:r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define LED </a:t>
            </a:r>
            <a:r>
              <a:rPr lang="en-US" altLang="ko-KR" sz="1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1</a:t>
            </a:r>
          </a:p>
          <a:p>
            <a:r>
              <a:rPr lang="en-US" altLang="ko-KR" sz="1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#</a:t>
            </a:r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define SWITCH </a:t>
            </a:r>
            <a:r>
              <a:rPr lang="en-US" altLang="ko-KR" sz="1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4</a:t>
            </a:r>
          </a:p>
          <a:p>
            <a:endParaRPr lang="en-US" altLang="ko-KR" sz="12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r>
              <a:rPr lang="en-US" altLang="ko-KR" sz="120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int</a:t>
            </a:r>
            <a:r>
              <a:rPr lang="en-US" altLang="ko-KR" sz="1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main</a:t>
            </a:r>
            <a:r>
              <a:rPr lang="en-US" altLang="ko-KR" sz="1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(){</a:t>
            </a:r>
          </a:p>
          <a:p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	if( </a:t>
            </a:r>
            <a:r>
              <a:rPr lang="en-US" altLang="ko-KR" sz="1200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wiringPiSetup</a:t>
            </a:r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() == -1</a:t>
            </a:r>
            <a:r>
              <a:rPr lang="en-US" altLang="ko-KR" sz="1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</a:p>
          <a:p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		return -1;	</a:t>
            </a:r>
            <a:endParaRPr lang="en-US" altLang="ko-KR" sz="120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endParaRPr lang="en-US" altLang="ko-KR" sz="12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r>
              <a:rPr lang="en-US" altLang="ko-KR" sz="1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	</a:t>
            </a:r>
            <a:r>
              <a:rPr lang="en-US" altLang="ko-KR" sz="120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pinMode</a:t>
            </a:r>
            <a:r>
              <a:rPr lang="en-US" altLang="ko-KR" sz="1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(LED</a:t>
            </a:r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, OUTPUT</a:t>
            </a:r>
            <a:r>
              <a:rPr lang="en-US" altLang="ko-KR" sz="1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);</a:t>
            </a:r>
          </a:p>
          <a:p>
            <a:r>
              <a:rPr lang="en-US" altLang="ko-KR" sz="1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	</a:t>
            </a:r>
            <a:r>
              <a:rPr lang="en-US" altLang="ko-KR" sz="120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pinMode</a:t>
            </a:r>
            <a:r>
              <a:rPr lang="en-US" altLang="ko-KR" sz="1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(SWITCH</a:t>
            </a:r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, INPUT</a:t>
            </a:r>
            <a:r>
              <a:rPr lang="en-US" altLang="ko-KR" sz="1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);</a:t>
            </a:r>
          </a:p>
          <a:p>
            <a:endParaRPr lang="en-US" altLang="ko-KR" sz="12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	</a:t>
            </a:r>
            <a:r>
              <a:rPr lang="en-US" altLang="ko-KR" sz="1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while(1){</a:t>
            </a:r>
          </a:p>
          <a:p>
            <a:endParaRPr lang="en-US" altLang="ko-KR" sz="120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r>
              <a:rPr lang="en-US" altLang="ko-KR" sz="1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		</a:t>
            </a:r>
            <a:r>
              <a:rPr lang="en-US" altLang="ko-KR" sz="120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digitalWrite</a:t>
            </a:r>
            <a:r>
              <a:rPr lang="en-US" altLang="ko-KR" sz="1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(LED</a:t>
            </a:r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, HIGH</a:t>
            </a:r>
            <a:r>
              <a:rPr lang="en-US" altLang="ko-KR" sz="1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);</a:t>
            </a:r>
          </a:p>
          <a:p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		delay(1000</a:t>
            </a:r>
            <a:r>
              <a:rPr lang="en-US" altLang="ko-KR" sz="1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);</a:t>
            </a:r>
          </a:p>
          <a:p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		</a:t>
            </a:r>
            <a:r>
              <a:rPr lang="en-US" altLang="ko-KR" sz="1200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digitalWrite</a:t>
            </a:r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(LED, LOW</a:t>
            </a:r>
            <a:r>
              <a:rPr lang="en-US" altLang="ko-KR" sz="1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);</a:t>
            </a:r>
          </a:p>
          <a:p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		delay(1000);		</a:t>
            </a:r>
            <a:endParaRPr lang="en-US" altLang="ko-KR" sz="120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endParaRPr lang="en-US" altLang="ko-KR" sz="120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	</a:t>
            </a:r>
            <a:r>
              <a:rPr lang="en-US" altLang="ko-KR" sz="1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}</a:t>
            </a:r>
          </a:p>
          <a:p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	return 0</a:t>
            </a:r>
            <a:r>
              <a:rPr lang="en-US" altLang="ko-KR" sz="1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;</a:t>
            </a:r>
          </a:p>
          <a:p>
            <a:endParaRPr lang="en-US" altLang="ko-KR" sz="120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r>
              <a:rPr lang="en-US" altLang="ko-KR" sz="1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}</a:t>
            </a:r>
            <a:endParaRPr lang="ko-KR" altLang="en-US" sz="12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9698402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11. </a:t>
            </a:r>
            <a:r>
              <a:rPr lang="en-US" altLang="ko-KR" dirty="0" err="1"/>
              <a:t>WiringPi</a:t>
            </a:r>
            <a:r>
              <a:rPr lang="en-US" altLang="ko-KR" dirty="0"/>
              <a:t> </a:t>
            </a:r>
            <a:r>
              <a:rPr lang="ko-KR" altLang="en-US" dirty="0" smtClean="0"/>
              <a:t>컴파일 및 실행 방법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AADE4-8299-4F99-B776-F6B95FE725A7}" type="datetime1">
              <a:rPr lang="ko-KR" altLang="en-US" smtClean="0"/>
              <a:t>2022-07-01</a:t>
            </a:fld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46047-4FCD-4D4F-9EB9-E7F8FBB107E0}" type="slidenum">
              <a:rPr lang="ko-KR" altLang="en-US" smtClean="0"/>
              <a:t>14</a:t>
            </a:fld>
            <a:endParaRPr lang="ko-KR" altLang="en-US"/>
          </a:p>
        </p:txBody>
      </p:sp>
      <p:sp>
        <p:nvSpPr>
          <p:cNvPr id="3" name="TextBox 2"/>
          <p:cNvSpPr txBox="1"/>
          <p:nvPr/>
        </p:nvSpPr>
        <p:spPr>
          <a:xfrm>
            <a:off x="838200" y="1348889"/>
            <a:ext cx="646430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ko-KR" altLang="en-US" sz="16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위에 작성한 코드를 실행하기 위해서는 컴파일을 해야 함</a:t>
            </a:r>
            <a:r>
              <a:rPr lang="en-US" altLang="ko-KR" sz="16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  <a:endParaRPr lang="ko-KR" altLang="en-US" sz="16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7" name="모서리가 둥근 직사각형 6"/>
          <p:cNvSpPr/>
          <p:nvPr/>
        </p:nvSpPr>
        <p:spPr>
          <a:xfrm>
            <a:off x="838200" y="1932930"/>
            <a:ext cx="8013700" cy="708670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160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gcc</a:t>
            </a:r>
            <a:r>
              <a:rPr lang="en-US" altLang="ko-KR" sz="16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–o led </a:t>
            </a:r>
            <a:r>
              <a:rPr lang="en-US" altLang="ko-KR" sz="160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led.c</a:t>
            </a:r>
            <a:r>
              <a:rPr lang="en-US" altLang="ko-KR" sz="16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–</a:t>
            </a:r>
            <a:r>
              <a:rPr lang="en-US" altLang="ko-KR" sz="160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lwiringPi</a:t>
            </a:r>
            <a:endParaRPr lang="en-US" altLang="ko-KR" sz="160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r>
              <a:rPr lang="en-US" altLang="ko-KR" sz="16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./led</a:t>
            </a:r>
            <a:endParaRPr lang="ko-KR" altLang="en-US" sz="16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8" name="모서리가 둥근 직사각형 7"/>
          <p:cNvSpPr/>
          <p:nvPr/>
        </p:nvSpPr>
        <p:spPr>
          <a:xfrm>
            <a:off x="838200" y="3190483"/>
            <a:ext cx="8013700" cy="708670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16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[</a:t>
            </a:r>
            <a:r>
              <a:rPr lang="ko-KR" altLang="en-US" sz="16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참고사항</a:t>
            </a:r>
            <a:r>
              <a:rPr lang="en-US" altLang="ko-KR" sz="16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]</a:t>
            </a:r>
          </a:p>
          <a:p>
            <a:r>
              <a:rPr lang="ko-KR" altLang="en-US" sz="16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대소문자 주의할 것</a:t>
            </a:r>
            <a:endParaRPr lang="ko-KR" altLang="en-US" sz="16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904794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12. </a:t>
            </a:r>
            <a:r>
              <a:rPr lang="en-US" altLang="ko-KR" dirty="0" err="1" smtClean="0"/>
              <a:t>Thonny</a:t>
            </a:r>
            <a:r>
              <a:rPr lang="en-US" altLang="ko-KR" dirty="0" smtClean="0"/>
              <a:t> Python </a:t>
            </a:r>
            <a:r>
              <a:rPr lang="en-US" altLang="ko-KR" dirty="0"/>
              <a:t>– (</a:t>
            </a:r>
            <a:r>
              <a:rPr lang="ko-KR" altLang="en-US" dirty="0" smtClean="0"/>
              <a:t>예제</a:t>
            </a:r>
            <a:r>
              <a:rPr lang="en-US" altLang="ko-KR" dirty="0" smtClean="0"/>
              <a:t>1: LED </a:t>
            </a:r>
            <a:r>
              <a:rPr lang="ko-KR" altLang="en-US" dirty="0" smtClean="0"/>
              <a:t>깜박거리기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AADE4-8299-4F99-B776-F6B95FE725A7}" type="datetime1">
              <a:rPr lang="ko-KR" altLang="en-US" smtClean="0"/>
              <a:t>2022-07-01</a:t>
            </a:fld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46047-4FCD-4D4F-9EB9-E7F8FBB107E0}" type="slidenum">
              <a:rPr lang="ko-KR" altLang="en-US" smtClean="0"/>
              <a:t>15</a:t>
            </a:fld>
            <a:endParaRPr lang="ko-KR" altLang="en-US"/>
          </a:p>
        </p:txBody>
      </p:sp>
      <p:sp>
        <p:nvSpPr>
          <p:cNvPr id="3" name="TextBox 2"/>
          <p:cNvSpPr txBox="1"/>
          <p:nvPr/>
        </p:nvSpPr>
        <p:spPr>
          <a:xfrm>
            <a:off x="838200" y="1318111"/>
            <a:ext cx="6464300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0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3. </a:t>
            </a:r>
            <a:r>
              <a:rPr lang="en-US" altLang="ko-KR" sz="2000" b="1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Thonny</a:t>
            </a:r>
            <a:r>
              <a:rPr lang="en-US" altLang="ko-KR" sz="20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en-US" altLang="ko-KR" sz="20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Python</a:t>
            </a:r>
            <a:endParaRPr lang="ko-KR" altLang="en-US" sz="20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9" name="모서리가 둥근 직사각형 8"/>
          <p:cNvSpPr/>
          <p:nvPr/>
        </p:nvSpPr>
        <p:spPr>
          <a:xfrm>
            <a:off x="4749800" y="1179810"/>
            <a:ext cx="6604000" cy="5176540"/>
          </a:xfrm>
          <a:prstGeom prst="roundRect">
            <a:avLst>
              <a:gd name="adj" fmla="val 9085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dirty="0">
                <a:latin typeface="나눔고딕" panose="020D0604000000000000" pitchFamily="50" charset="-127"/>
                <a:ea typeface="나눔고딕" panose="020D0604000000000000" pitchFamily="50" charset="-127"/>
              </a:rPr>
              <a:t>import </a:t>
            </a:r>
            <a:r>
              <a:rPr lang="en-US" altLang="ko-KR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RPi.GPIO</a:t>
            </a:r>
            <a:r>
              <a:rPr lang="en-US" altLang="ko-KR" dirty="0">
                <a:latin typeface="나눔고딕" panose="020D0604000000000000" pitchFamily="50" charset="-127"/>
                <a:ea typeface="나눔고딕" panose="020D0604000000000000" pitchFamily="50" charset="-127"/>
              </a:rPr>
              <a:t> as </a:t>
            </a:r>
            <a:r>
              <a:rPr lang="en-US" altLang="ko-KR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GPIO</a:t>
            </a:r>
          </a:p>
          <a:p>
            <a:r>
              <a:rPr lang="en-US" altLang="ko-KR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import time</a:t>
            </a:r>
          </a:p>
          <a:p>
            <a:endParaRPr lang="en-US" altLang="ko-KR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r>
              <a:rPr lang="en-US" altLang="ko-KR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def</a:t>
            </a:r>
            <a:r>
              <a:rPr lang="en-US" altLang="ko-KR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en-US" altLang="ko-KR" dirty="0">
                <a:latin typeface="나눔고딕" panose="020D0604000000000000" pitchFamily="50" charset="-127"/>
                <a:ea typeface="나눔고딕" panose="020D0604000000000000" pitchFamily="50" charset="-127"/>
              </a:rPr>
              <a:t>led(pin, t</a:t>
            </a:r>
            <a:r>
              <a:rPr lang="en-US" altLang="ko-KR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):</a:t>
            </a:r>
          </a:p>
          <a:p>
            <a:endParaRPr lang="en-US" altLang="ko-KR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r>
              <a:rPr lang="en-US" altLang="ko-KR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       </a:t>
            </a:r>
            <a:r>
              <a:rPr lang="en-US" altLang="ko-KR" dirty="0">
                <a:latin typeface="나눔고딕" panose="020D0604000000000000" pitchFamily="50" charset="-127"/>
                <a:ea typeface="나눔고딕" panose="020D0604000000000000" pitchFamily="50" charset="-127"/>
              </a:rPr>
              <a:t>while(True</a:t>
            </a:r>
            <a:r>
              <a:rPr lang="en-US" altLang="ko-KR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):</a:t>
            </a:r>
          </a:p>
          <a:p>
            <a:r>
              <a:rPr lang="en-US" altLang="ko-KR" dirty="0">
                <a:latin typeface="나눔고딕" panose="020D0604000000000000" pitchFamily="50" charset="-127"/>
                <a:ea typeface="나눔고딕" panose="020D0604000000000000" pitchFamily="50" charset="-127"/>
              </a:rPr>
              <a:t>	</a:t>
            </a:r>
            <a:r>
              <a:rPr lang="en-US" altLang="ko-KR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GPIO.setmode</a:t>
            </a:r>
            <a:r>
              <a:rPr lang="en-US" altLang="ko-KR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(GPIO.BCM)</a:t>
            </a:r>
          </a:p>
          <a:p>
            <a:r>
              <a:rPr lang="en-US" altLang="ko-KR" dirty="0">
                <a:latin typeface="나눔고딕" panose="020D0604000000000000" pitchFamily="50" charset="-127"/>
                <a:ea typeface="나눔고딕" panose="020D0604000000000000" pitchFamily="50" charset="-127"/>
              </a:rPr>
              <a:t>	</a:t>
            </a:r>
            <a:r>
              <a:rPr lang="en-US" altLang="ko-KR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GPIO.setup</a:t>
            </a:r>
            <a:r>
              <a:rPr lang="en-US" altLang="ko-KR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(pin</a:t>
            </a:r>
            <a:r>
              <a:rPr lang="en-US" altLang="ko-KR" dirty="0">
                <a:latin typeface="나눔고딕" panose="020D0604000000000000" pitchFamily="50" charset="-127"/>
                <a:ea typeface="나눔고딕" panose="020D0604000000000000" pitchFamily="50" charset="-127"/>
              </a:rPr>
              <a:t>, GPIO.OUT</a:t>
            </a:r>
            <a:r>
              <a:rPr lang="en-US" altLang="ko-KR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</a:p>
          <a:p>
            <a:r>
              <a:rPr lang="en-US" altLang="ko-KR" dirty="0">
                <a:latin typeface="나눔고딕" panose="020D0604000000000000" pitchFamily="50" charset="-127"/>
                <a:ea typeface="나눔고딕" panose="020D0604000000000000" pitchFamily="50" charset="-127"/>
              </a:rPr>
              <a:t>	</a:t>
            </a:r>
            <a:r>
              <a:rPr lang="en-US" altLang="ko-KR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GPIO.output</a:t>
            </a:r>
            <a:r>
              <a:rPr lang="en-US" altLang="ko-KR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(pin</a:t>
            </a:r>
            <a:r>
              <a:rPr lang="en-US" altLang="ko-KR" dirty="0">
                <a:latin typeface="나눔고딕" panose="020D0604000000000000" pitchFamily="50" charset="-127"/>
                <a:ea typeface="나눔고딕" panose="020D0604000000000000" pitchFamily="50" charset="-127"/>
              </a:rPr>
              <a:t>, True</a:t>
            </a:r>
            <a:r>
              <a:rPr lang="en-US" altLang="ko-KR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</a:p>
          <a:p>
            <a:r>
              <a:rPr lang="en-US" altLang="ko-KR" dirty="0">
                <a:latin typeface="나눔고딕" panose="020D0604000000000000" pitchFamily="50" charset="-127"/>
                <a:ea typeface="나눔고딕" panose="020D0604000000000000" pitchFamily="50" charset="-127"/>
              </a:rPr>
              <a:t>	</a:t>
            </a:r>
            <a:r>
              <a:rPr lang="en-US" altLang="ko-KR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time.sleep</a:t>
            </a:r>
            <a:r>
              <a:rPr lang="en-US" altLang="ko-KR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(t)</a:t>
            </a:r>
          </a:p>
          <a:p>
            <a:r>
              <a:rPr lang="en-US" altLang="ko-KR" dirty="0">
                <a:latin typeface="나눔고딕" panose="020D0604000000000000" pitchFamily="50" charset="-127"/>
                <a:ea typeface="나눔고딕" panose="020D0604000000000000" pitchFamily="50" charset="-127"/>
              </a:rPr>
              <a:t>	</a:t>
            </a:r>
            <a:r>
              <a:rPr lang="en-US" altLang="ko-KR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GPIO.output</a:t>
            </a:r>
            <a:r>
              <a:rPr lang="en-US" altLang="ko-KR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(pin</a:t>
            </a:r>
            <a:r>
              <a:rPr lang="en-US" altLang="ko-KR" dirty="0">
                <a:latin typeface="나눔고딕" panose="020D0604000000000000" pitchFamily="50" charset="-127"/>
                <a:ea typeface="나눔고딕" panose="020D0604000000000000" pitchFamily="50" charset="-127"/>
              </a:rPr>
              <a:t>, False</a:t>
            </a:r>
            <a:r>
              <a:rPr lang="en-US" altLang="ko-KR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</a:p>
          <a:p>
            <a:r>
              <a:rPr lang="en-US" altLang="ko-KR" dirty="0">
                <a:latin typeface="나눔고딕" panose="020D0604000000000000" pitchFamily="50" charset="-127"/>
                <a:ea typeface="나눔고딕" panose="020D0604000000000000" pitchFamily="50" charset="-127"/>
              </a:rPr>
              <a:t>	</a:t>
            </a:r>
            <a:r>
              <a:rPr lang="en-US" altLang="ko-KR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time.sleep</a:t>
            </a:r>
            <a:r>
              <a:rPr lang="en-US" altLang="ko-KR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(t)</a:t>
            </a:r>
          </a:p>
          <a:p>
            <a:r>
              <a:rPr lang="en-US" altLang="ko-KR" dirty="0">
                <a:latin typeface="나눔고딕" panose="020D0604000000000000" pitchFamily="50" charset="-127"/>
                <a:ea typeface="나눔고딕" panose="020D0604000000000000" pitchFamily="50" charset="-127"/>
              </a:rPr>
              <a:t>	</a:t>
            </a:r>
            <a:r>
              <a:rPr lang="en-US" altLang="ko-KR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print</a:t>
            </a:r>
            <a:r>
              <a:rPr lang="en-US" altLang="ko-KR" dirty="0">
                <a:latin typeface="나눔고딕" panose="020D0604000000000000" pitchFamily="50" charset="-127"/>
                <a:ea typeface="나눔고딕" panose="020D0604000000000000" pitchFamily="50" charset="-127"/>
              </a:rPr>
              <a:t>("</a:t>
            </a:r>
            <a:r>
              <a:rPr lang="en-US" altLang="ko-KR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hangul</a:t>
            </a:r>
            <a:r>
              <a:rPr lang="en-US" altLang="ko-KR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")</a:t>
            </a:r>
          </a:p>
          <a:p>
            <a:r>
              <a:rPr lang="en-US" altLang="ko-KR" dirty="0">
                <a:latin typeface="나눔고딕" panose="020D0604000000000000" pitchFamily="50" charset="-127"/>
                <a:ea typeface="나눔고딕" panose="020D0604000000000000" pitchFamily="50" charset="-127"/>
              </a:rPr>
              <a:t>	</a:t>
            </a:r>
            <a:r>
              <a:rPr lang="en-US" altLang="ko-KR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GPIO.cleanup</a:t>
            </a:r>
            <a:r>
              <a:rPr lang="en-US" altLang="ko-KR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(pin)</a:t>
            </a:r>
          </a:p>
          <a:p>
            <a:endParaRPr lang="en-US" altLang="ko-KR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endParaRPr lang="en-US" altLang="ko-KR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r>
              <a:rPr lang="en-US" altLang="ko-KR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led(5</a:t>
            </a:r>
            <a:r>
              <a:rPr lang="en-US" altLang="ko-KR" dirty="0">
                <a:latin typeface="나눔고딕" panose="020D0604000000000000" pitchFamily="50" charset="-127"/>
                <a:ea typeface="나눔고딕" panose="020D0604000000000000" pitchFamily="50" charset="-127"/>
              </a:rPr>
              <a:t>, 3)</a:t>
            </a:r>
            <a:endParaRPr lang="ko-KR" altLang="en-US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128912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dirty="0" smtClean="0"/>
              <a:t>목차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38200" y="1409990"/>
            <a:ext cx="10515600" cy="4813010"/>
          </a:xfrm>
        </p:spPr>
        <p:txBody>
          <a:bodyPr/>
          <a:lstStyle/>
          <a:p>
            <a:r>
              <a:rPr lang="en-US" altLang="ko-KR" b="1" dirty="0"/>
              <a:t>1. </a:t>
            </a:r>
            <a:r>
              <a:rPr lang="ko-KR" altLang="en-US" b="1" dirty="0"/>
              <a:t>작업 </a:t>
            </a:r>
            <a:r>
              <a:rPr lang="ko-KR" altLang="en-US" b="1" dirty="0" smtClean="0"/>
              <a:t>환경</a:t>
            </a:r>
            <a:endParaRPr lang="en-US" altLang="ko-KR" b="1" dirty="0" smtClean="0"/>
          </a:p>
          <a:p>
            <a:r>
              <a:rPr lang="en-US" altLang="ko-KR" b="1" dirty="0"/>
              <a:t>2. </a:t>
            </a:r>
            <a:r>
              <a:rPr lang="ko-KR" altLang="en-US" b="1" dirty="0"/>
              <a:t>최신버전 </a:t>
            </a:r>
            <a:r>
              <a:rPr lang="en-US" altLang="ko-KR" b="1" dirty="0" err="1"/>
              <a:t>WiringPi</a:t>
            </a:r>
            <a:r>
              <a:rPr lang="en-US" altLang="ko-KR" b="1" dirty="0"/>
              <a:t> </a:t>
            </a:r>
            <a:r>
              <a:rPr lang="ko-KR" altLang="en-US" b="1" dirty="0" smtClean="0"/>
              <a:t>설치하기</a:t>
            </a:r>
            <a:endParaRPr lang="en-US" altLang="ko-KR" b="1" dirty="0" smtClean="0"/>
          </a:p>
          <a:p>
            <a:r>
              <a:rPr lang="en-US" altLang="ko-KR" b="1" dirty="0"/>
              <a:t>3. </a:t>
            </a:r>
            <a:r>
              <a:rPr lang="en-US" altLang="ko-KR" b="1" dirty="0" err="1"/>
              <a:t>WiringPi</a:t>
            </a:r>
            <a:r>
              <a:rPr lang="en-US" altLang="ko-KR" b="1" dirty="0"/>
              <a:t> – GPIO version </a:t>
            </a:r>
            <a:r>
              <a:rPr lang="ko-KR" altLang="en-US" b="1" dirty="0" smtClean="0"/>
              <a:t>확인</a:t>
            </a:r>
            <a:endParaRPr lang="en-US" altLang="ko-KR" b="1" dirty="0" smtClean="0"/>
          </a:p>
          <a:p>
            <a:r>
              <a:rPr lang="en-US" altLang="ko-KR" b="1" dirty="0"/>
              <a:t>4. </a:t>
            </a:r>
            <a:r>
              <a:rPr lang="en-US" altLang="ko-KR" b="1" dirty="0" err="1"/>
              <a:t>WiringPi</a:t>
            </a:r>
            <a:r>
              <a:rPr lang="en-US" altLang="ko-KR" b="1" dirty="0"/>
              <a:t> – GPIO </a:t>
            </a:r>
            <a:r>
              <a:rPr lang="en-US" altLang="ko-KR" b="1" dirty="0" err="1" smtClean="0"/>
              <a:t>readall</a:t>
            </a:r>
            <a:endParaRPr lang="en-US" altLang="ko-KR" b="1" dirty="0" smtClean="0"/>
          </a:p>
          <a:p>
            <a:r>
              <a:rPr lang="en-US" altLang="ko-KR" b="1" dirty="0"/>
              <a:t>5. </a:t>
            </a:r>
            <a:r>
              <a:rPr lang="en-US" altLang="ko-KR" b="1" dirty="0" err="1"/>
              <a:t>WiringPi</a:t>
            </a:r>
            <a:r>
              <a:rPr lang="en-US" altLang="ko-KR" b="1" dirty="0"/>
              <a:t> – GPIO </a:t>
            </a:r>
            <a:r>
              <a:rPr lang="en-US" altLang="ko-KR" b="1" dirty="0" smtClean="0"/>
              <a:t>read</a:t>
            </a:r>
          </a:p>
          <a:p>
            <a:r>
              <a:rPr lang="en-US" altLang="ko-KR" b="1" dirty="0"/>
              <a:t>6. </a:t>
            </a:r>
            <a:r>
              <a:rPr lang="en-US" altLang="ko-KR" b="1" dirty="0" err="1"/>
              <a:t>WiringPi</a:t>
            </a:r>
            <a:r>
              <a:rPr lang="en-US" altLang="ko-KR" b="1" dirty="0"/>
              <a:t> – GPIO </a:t>
            </a:r>
            <a:r>
              <a:rPr lang="en-US" altLang="ko-KR" b="1" dirty="0" smtClean="0"/>
              <a:t>mode</a:t>
            </a:r>
          </a:p>
          <a:p>
            <a:r>
              <a:rPr lang="en-US" altLang="ko-KR" b="1" dirty="0"/>
              <a:t>7. </a:t>
            </a:r>
            <a:r>
              <a:rPr lang="en-US" altLang="ko-KR" b="1" dirty="0" err="1"/>
              <a:t>WiringPi</a:t>
            </a:r>
            <a:r>
              <a:rPr lang="en-US" altLang="ko-KR" b="1" dirty="0"/>
              <a:t> – GPIO </a:t>
            </a:r>
            <a:r>
              <a:rPr lang="en-US" altLang="ko-KR" b="1" dirty="0" smtClean="0"/>
              <a:t>write</a:t>
            </a:r>
          </a:p>
          <a:p>
            <a:r>
              <a:rPr lang="en-US" altLang="ko-KR" b="1" dirty="0"/>
              <a:t>8. </a:t>
            </a:r>
            <a:r>
              <a:rPr lang="en-US" altLang="ko-KR" b="1" dirty="0" err="1"/>
              <a:t>WiringPi</a:t>
            </a:r>
            <a:r>
              <a:rPr lang="en-US" altLang="ko-KR" b="1" dirty="0"/>
              <a:t> vs </a:t>
            </a:r>
            <a:r>
              <a:rPr lang="en-US" altLang="ko-KR" b="1" dirty="0" err="1"/>
              <a:t>Thonny</a:t>
            </a:r>
            <a:r>
              <a:rPr lang="en-US" altLang="ko-KR" b="1" dirty="0"/>
              <a:t> </a:t>
            </a:r>
            <a:r>
              <a:rPr lang="en-US" altLang="ko-KR" b="1" dirty="0" smtClean="0"/>
              <a:t>Python</a:t>
            </a:r>
          </a:p>
          <a:p>
            <a:r>
              <a:rPr lang="en-US" altLang="ko-KR" b="1" dirty="0"/>
              <a:t>9. </a:t>
            </a:r>
            <a:r>
              <a:rPr lang="en-US" altLang="ko-KR" b="1" dirty="0" err="1"/>
              <a:t>WiringPi</a:t>
            </a:r>
            <a:r>
              <a:rPr lang="en-US" altLang="ko-KR" b="1" dirty="0"/>
              <a:t> – (</a:t>
            </a:r>
            <a:r>
              <a:rPr lang="ko-KR" altLang="en-US" b="1" dirty="0"/>
              <a:t>예제</a:t>
            </a:r>
            <a:r>
              <a:rPr lang="en-US" altLang="ko-KR" b="1" dirty="0"/>
              <a:t>1</a:t>
            </a:r>
            <a:r>
              <a:rPr lang="en-US" altLang="ko-KR" b="1" dirty="0" smtClean="0"/>
              <a:t>)</a:t>
            </a:r>
          </a:p>
          <a:p>
            <a:r>
              <a:rPr lang="en-US" altLang="ko-KR" b="1" dirty="0" smtClean="0"/>
              <a:t>10. </a:t>
            </a:r>
            <a:r>
              <a:rPr lang="en-US" altLang="ko-KR" b="1" dirty="0" err="1"/>
              <a:t>WiringPi</a:t>
            </a:r>
            <a:r>
              <a:rPr lang="en-US" altLang="ko-KR" b="1" dirty="0"/>
              <a:t> – (</a:t>
            </a:r>
            <a:r>
              <a:rPr lang="ko-KR" altLang="en-US" b="1" dirty="0" smtClean="0"/>
              <a:t>예제</a:t>
            </a:r>
            <a:r>
              <a:rPr lang="en-US" altLang="ko-KR" b="1" dirty="0" smtClean="0"/>
              <a:t>2)</a:t>
            </a:r>
          </a:p>
          <a:p>
            <a:r>
              <a:rPr lang="en-US" altLang="ko-KR" b="1" dirty="0"/>
              <a:t>11. </a:t>
            </a:r>
            <a:r>
              <a:rPr lang="en-US" altLang="ko-KR" b="1" dirty="0" err="1"/>
              <a:t>WiringPi</a:t>
            </a:r>
            <a:r>
              <a:rPr lang="en-US" altLang="ko-KR" b="1" dirty="0"/>
              <a:t> </a:t>
            </a:r>
            <a:r>
              <a:rPr lang="ko-KR" altLang="en-US" b="1" dirty="0"/>
              <a:t>컴파일 및 실행 </a:t>
            </a:r>
            <a:r>
              <a:rPr lang="ko-KR" altLang="en-US" b="1" dirty="0" smtClean="0"/>
              <a:t>방법</a:t>
            </a:r>
            <a:endParaRPr lang="en-US" altLang="ko-KR" b="1" dirty="0" smtClean="0"/>
          </a:p>
          <a:p>
            <a:r>
              <a:rPr lang="en-US" altLang="ko-KR" b="1" dirty="0"/>
              <a:t>12. </a:t>
            </a:r>
            <a:r>
              <a:rPr lang="en-US" altLang="ko-KR" b="1" dirty="0" err="1"/>
              <a:t>Thonny</a:t>
            </a:r>
            <a:r>
              <a:rPr lang="en-US" altLang="ko-KR" b="1" dirty="0"/>
              <a:t> Python – (</a:t>
            </a:r>
            <a:r>
              <a:rPr lang="ko-KR" altLang="en-US" b="1" dirty="0"/>
              <a:t>예제</a:t>
            </a:r>
            <a:r>
              <a:rPr lang="en-US" altLang="ko-KR" b="1" dirty="0"/>
              <a:t>1: LED </a:t>
            </a:r>
            <a:r>
              <a:rPr lang="ko-KR" altLang="en-US" b="1" dirty="0"/>
              <a:t>깜박거리기</a:t>
            </a:r>
            <a:r>
              <a:rPr lang="en-US" altLang="ko-KR" b="1" dirty="0"/>
              <a:t>)</a:t>
            </a:r>
            <a:endParaRPr lang="ko-KR" altLang="en-US" b="1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AADE4-8299-4F99-B776-F6B95FE725A7}" type="datetime1">
              <a:rPr lang="ko-KR" altLang="en-US" smtClean="0"/>
              <a:t>2022-07-01</a:t>
            </a:fld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46047-4FCD-4D4F-9EB9-E7F8FBB107E0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616116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1. </a:t>
            </a:r>
            <a:r>
              <a:rPr lang="ko-KR" altLang="en-US" dirty="0" smtClean="0"/>
              <a:t>작업 환경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AADE4-8299-4F99-B776-F6B95FE725A7}" type="datetime1">
              <a:rPr lang="ko-KR" altLang="en-US" smtClean="0"/>
              <a:t>2022-07-01</a:t>
            </a:fld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46047-4FCD-4D4F-9EB9-E7F8FBB107E0}" type="slidenum">
              <a:rPr lang="ko-KR" altLang="en-US" smtClean="0"/>
              <a:t>3</a:t>
            </a:fld>
            <a:endParaRPr lang="ko-KR" altLang="en-US"/>
          </a:p>
        </p:txBody>
      </p:sp>
      <p:sp>
        <p:nvSpPr>
          <p:cNvPr id="6" name="모서리가 둥근 직사각형 5"/>
          <p:cNvSpPr/>
          <p:nvPr/>
        </p:nvSpPr>
        <p:spPr>
          <a:xfrm>
            <a:off x="838200" y="1826004"/>
            <a:ext cx="6464300" cy="762000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16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OS: </a:t>
            </a:r>
            <a:r>
              <a:rPr lang="en-US" altLang="ko-KR" sz="160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RaspberryPi</a:t>
            </a:r>
            <a:r>
              <a:rPr lang="en-US" altLang="ko-KR" sz="16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4B Bullseyes(2022-05)</a:t>
            </a:r>
            <a:endParaRPr lang="ko-KR" altLang="en-US" sz="16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543060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2. </a:t>
            </a:r>
            <a:r>
              <a:rPr lang="ko-KR" altLang="en-US" dirty="0"/>
              <a:t>최신버전 </a:t>
            </a:r>
            <a:r>
              <a:rPr lang="en-US" altLang="ko-KR" dirty="0" err="1"/>
              <a:t>WiringPi</a:t>
            </a:r>
            <a:r>
              <a:rPr lang="en-US" altLang="ko-KR" dirty="0"/>
              <a:t> </a:t>
            </a:r>
            <a:r>
              <a:rPr lang="ko-KR" altLang="en-US" dirty="0" smtClean="0"/>
              <a:t>설치하기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AADE4-8299-4F99-B776-F6B95FE725A7}" type="datetime1">
              <a:rPr lang="ko-KR" altLang="en-US" smtClean="0"/>
              <a:t>2022-07-01</a:t>
            </a:fld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46047-4FCD-4D4F-9EB9-E7F8FBB107E0}" type="slidenum">
              <a:rPr lang="ko-KR" altLang="en-US" smtClean="0"/>
              <a:t>4</a:t>
            </a:fld>
            <a:endParaRPr lang="ko-KR" altLang="en-US"/>
          </a:p>
        </p:txBody>
      </p:sp>
      <p:sp>
        <p:nvSpPr>
          <p:cNvPr id="6" name="모서리가 둥근 직사각형 5"/>
          <p:cNvSpPr/>
          <p:nvPr/>
        </p:nvSpPr>
        <p:spPr>
          <a:xfrm>
            <a:off x="838200" y="1826004"/>
            <a:ext cx="6464300" cy="762000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160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sudo</a:t>
            </a:r>
            <a:r>
              <a:rPr lang="en-US" altLang="ko-KR" sz="16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apt purge </a:t>
            </a:r>
            <a:r>
              <a:rPr lang="en-US" altLang="ko-KR" sz="160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wiringpi</a:t>
            </a:r>
            <a:endParaRPr lang="en-US" altLang="ko-KR" sz="160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r>
              <a:rPr lang="en-US" altLang="ko-KR" sz="16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hash -r</a:t>
            </a:r>
            <a:endParaRPr lang="ko-KR" altLang="en-US" sz="16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7" name="모서리가 둥근 직사각형 6"/>
          <p:cNvSpPr/>
          <p:nvPr/>
        </p:nvSpPr>
        <p:spPr>
          <a:xfrm>
            <a:off x="838200" y="2849852"/>
            <a:ext cx="6464300" cy="525552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160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git</a:t>
            </a:r>
            <a:r>
              <a:rPr lang="en-US" altLang="ko-KR" sz="16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clone https://github.com/WiringPi/WiringPi.git</a:t>
            </a:r>
            <a:endParaRPr lang="ko-KR" altLang="en-US" sz="16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3568900"/>
            <a:ext cx="3369960" cy="517704"/>
          </a:xfrm>
          <a:prstGeom prst="rect">
            <a:avLst/>
          </a:prstGeom>
        </p:spPr>
      </p:pic>
      <p:sp>
        <p:nvSpPr>
          <p:cNvPr id="9" name="모서리가 둥근 직사각형 8"/>
          <p:cNvSpPr/>
          <p:nvPr/>
        </p:nvSpPr>
        <p:spPr>
          <a:xfrm>
            <a:off x="838200" y="4280100"/>
            <a:ext cx="6464300" cy="1013004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16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ls</a:t>
            </a:r>
          </a:p>
          <a:p>
            <a:r>
              <a:rPr lang="en-US" altLang="ko-KR" sz="16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cd </a:t>
            </a:r>
            <a:r>
              <a:rPr lang="en-US" altLang="ko-KR" sz="160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WiringPi</a:t>
            </a:r>
            <a:endParaRPr lang="en-US" altLang="ko-KR" sz="160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r>
              <a:rPr lang="en-US" altLang="ko-KR" sz="160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git</a:t>
            </a:r>
            <a:r>
              <a:rPr lang="en-US" altLang="ko-KR" sz="16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pull origin</a:t>
            </a:r>
            <a:endParaRPr lang="ko-KR" altLang="en-US" sz="16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0" name="모서리가 둥근 직사각형 9"/>
          <p:cNvSpPr/>
          <p:nvPr/>
        </p:nvSpPr>
        <p:spPr>
          <a:xfrm>
            <a:off x="838200" y="5486600"/>
            <a:ext cx="6464300" cy="517704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16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./build</a:t>
            </a:r>
            <a:endParaRPr lang="ko-KR" altLang="en-US" sz="16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38200" y="1318111"/>
            <a:ext cx="6464300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ko-KR" altLang="en-US" sz="20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최신버전 </a:t>
            </a:r>
            <a:r>
              <a:rPr lang="en-US" altLang="ko-KR" sz="2000" b="1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WiringPi</a:t>
            </a:r>
            <a:r>
              <a:rPr lang="en-US" altLang="ko-KR" sz="20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20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설치하기</a:t>
            </a:r>
            <a:endParaRPr lang="ko-KR" altLang="en-US" sz="20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587436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3. </a:t>
            </a:r>
            <a:r>
              <a:rPr lang="en-US" altLang="ko-KR" dirty="0" err="1" smtClean="0"/>
              <a:t>WiringPi</a:t>
            </a:r>
            <a:r>
              <a:rPr lang="en-US" altLang="ko-KR" dirty="0" smtClean="0"/>
              <a:t> – GPIO version </a:t>
            </a:r>
            <a:r>
              <a:rPr lang="ko-KR" altLang="en-US" dirty="0" smtClean="0"/>
              <a:t>확인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AADE4-8299-4F99-B776-F6B95FE725A7}" type="datetime1">
              <a:rPr lang="ko-KR" altLang="en-US" smtClean="0"/>
              <a:t>2022-07-01</a:t>
            </a:fld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46047-4FCD-4D4F-9EB9-E7F8FBB107E0}" type="slidenum">
              <a:rPr lang="ko-KR" altLang="en-US" smtClean="0"/>
              <a:t>5</a:t>
            </a:fld>
            <a:endParaRPr lang="ko-KR" altLang="en-US"/>
          </a:p>
        </p:txBody>
      </p:sp>
      <p:sp>
        <p:nvSpPr>
          <p:cNvPr id="6" name="모서리가 둥근 직사각형 5"/>
          <p:cNvSpPr/>
          <p:nvPr/>
        </p:nvSpPr>
        <p:spPr>
          <a:xfrm>
            <a:off x="838200" y="1917700"/>
            <a:ext cx="6464300" cy="444500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160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gpio</a:t>
            </a:r>
            <a:r>
              <a:rPr lang="en-US" altLang="ko-KR" sz="16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-v</a:t>
            </a:r>
            <a:endParaRPr lang="ko-KR" altLang="en-US" sz="16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38200" y="1318111"/>
            <a:ext cx="6464300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0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GPIO version </a:t>
            </a:r>
            <a:r>
              <a:rPr lang="ko-KR" altLang="en-US" sz="20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확인</a:t>
            </a:r>
            <a:endParaRPr lang="ko-KR" altLang="en-US" sz="20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pic>
        <p:nvPicPr>
          <p:cNvPr id="11" name="그림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561679"/>
            <a:ext cx="5449060" cy="2762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26829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4. </a:t>
            </a:r>
            <a:r>
              <a:rPr lang="en-US" altLang="ko-KR" dirty="0" err="1"/>
              <a:t>WiringPi</a:t>
            </a:r>
            <a:r>
              <a:rPr lang="en-US" altLang="ko-KR" dirty="0"/>
              <a:t> – GPIO </a:t>
            </a:r>
            <a:r>
              <a:rPr lang="en-US" altLang="ko-KR" dirty="0" err="1" smtClean="0"/>
              <a:t>readall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AADE4-8299-4F99-B776-F6B95FE725A7}" type="datetime1">
              <a:rPr lang="ko-KR" altLang="en-US" smtClean="0"/>
              <a:t>2022-07-01</a:t>
            </a:fld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46047-4FCD-4D4F-9EB9-E7F8FBB107E0}" type="slidenum">
              <a:rPr lang="ko-KR" altLang="en-US" smtClean="0"/>
              <a:t>6</a:t>
            </a:fld>
            <a:endParaRPr lang="ko-KR" altLang="en-US"/>
          </a:p>
        </p:txBody>
      </p:sp>
      <p:sp>
        <p:nvSpPr>
          <p:cNvPr id="6" name="모서리가 둥근 직사각형 5"/>
          <p:cNvSpPr/>
          <p:nvPr/>
        </p:nvSpPr>
        <p:spPr>
          <a:xfrm>
            <a:off x="838200" y="1917700"/>
            <a:ext cx="6464300" cy="444500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160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gpio</a:t>
            </a:r>
            <a:r>
              <a:rPr lang="en-US" altLang="ko-KR" sz="16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en-US" altLang="ko-KR" sz="160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readall</a:t>
            </a:r>
            <a:endParaRPr lang="ko-KR" altLang="en-US" sz="16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38200" y="1318111"/>
            <a:ext cx="6464300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0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GPIO </a:t>
            </a:r>
            <a:r>
              <a:rPr lang="en-US" altLang="ko-KR" sz="2000" b="1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readall</a:t>
            </a:r>
            <a:endParaRPr lang="ko-KR" altLang="en-US" sz="20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517504"/>
            <a:ext cx="5721991" cy="379134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466202" y="3187700"/>
            <a:ext cx="38875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Readall</a:t>
            </a:r>
            <a:r>
              <a:rPr lang="en-US" altLang="ko-KR" sz="1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1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명령을 이용하여 </a:t>
            </a:r>
            <a:r>
              <a:rPr lang="en-US" altLang="ko-KR" sz="1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pin</a:t>
            </a:r>
            <a:r>
              <a:rPr lang="ko-KR" altLang="en-US" sz="1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에 대한 정보를 볼 수 있음</a:t>
            </a:r>
            <a:r>
              <a:rPr lang="en-US" altLang="ko-KR" sz="1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  <a:endParaRPr lang="ko-KR" altLang="en-US" sz="12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856437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/>
              <a:t>4. </a:t>
            </a:r>
            <a:r>
              <a:rPr lang="en-US" altLang="ko-KR" dirty="0" err="1"/>
              <a:t>WiringPi</a:t>
            </a:r>
            <a:r>
              <a:rPr lang="en-US" altLang="ko-KR" dirty="0"/>
              <a:t> – GPIO </a:t>
            </a:r>
            <a:r>
              <a:rPr lang="en-US" altLang="ko-KR" dirty="0" err="1"/>
              <a:t>readall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AADE4-8299-4F99-B776-F6B95FE725A7}" type="datetime1">
              <a:rPr lang="ko-KR" altLang="en-US" smtClean="0"/>
              <a:t>2022-07-01</a:t>
            </a:fld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46047-4FCD-4D4F-9EB9-E7F8FBB107E0}" type="slidenum">
              <a:rPr lang="ko-KR" altLang="en-US" smtClean="0"/>
              <a:t>7</a:t>
            </a:fld>
            <a:endParaRPr lang="ko-KR" altLang="en-US"/>
          </a:p>
        </p:txBody>
      </p:sp>
      <p:sp>
        <p:nvSpPr>
          <p:cNvPr id="3" name="TextBox 2"/>
          <p:cNvSpPr txBox="1"/>
          <p:nvPr/>
        </p:nvSpPr>
        <p:spPr>
          <a:xfrm>
            <a:off x="838200" y="1318111"/>
            <a:ext cx="6464300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0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GPIO </a:t>
            </a:r>
            <a:r>
              <a:rPr lang="en-US" altLang="ko-KR" sz="2000" b="1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readall</a:t>
            </a:r>
            <a:endParaRPr lang="ko-KR" altLang="en-US" sz="20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pic>
        <p:nvPicPr>
          <p:cNvPr id="9" name="그림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772960"/>
            <a:ext cx="4245528" cy="2718455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02698" y="1772960"/>
            <a:ext cx="2359539" cy="2718455"/>
          </a:xfrm>
          <a:prstGeom prst="rect">
            <a:avLst/>
          </a:prstGeom>
        </p:spPr>
      </p:pic>
      <p:sp>
        <p:nvSpPr>
          <p:cNvPr id="11" name="모서리가 둥근 직사각형 10"/>
          <p:cNvSpPr/>
          <p:nvPr/>
        </p:nvSpPr>
        <p:spPr>
          <a:xfrm>
            <a:off x="838200" y="4518718"/>
            <a:ext cx="6464300" cy="333959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120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라즈베리</a:t>
            </a:r>
            <a:r>
              <a:rPr lang="ko-KR" altLang="en-US" sz="1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핀을 이용할 때</a:t>
            </a:r>
            <a:r>
              <a:rPr lang="en-US" altLang="ko-KR" sz="1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en-US" altLang="ko-KR" sz="1200" b="1" dirty="0" smtClean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BCM, </a:t>
            </a:r>
            <a:r>
              <a:rPr lang="en-US" altLang="ko-KR" sz="1200" b="1" dirty="0" err="1" smtClean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wPi</a:t>
            </a:r>
            <a:r>
              <a:rPr lang="ko-KR" altLang="en-US" sz="1200" b="1" dirty="0" smtClean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번호</a:t>
            </a:r>
            <a:r>
              <a:rPr lang="ko-KR" altLang="en-US" sz="1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를 이용할 수 있음</a:t>
            </a:r>
            <a:r>
              <a:rPr lang="en-US" altLang="ko-KR" sz="1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  <a:endParaRPr lang="ko-KR" altLang="en-US" sz="12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2" name="모서리가 둥근 직사각형 11"/>
          <p:cNvSpPr/>
          <p:nvPr/>
        </p:nvSpPr>
        <p:spPr>
          <a:xfrm>
            <a:off x="838200" y="4909292"/>
            <a:ext cx="6464300" cy="333959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1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그리고 </a:t>
            </a:r>
            <a:r>
              <a:rPr lang="en-US" altLang="ko-KR" sz="1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Mode</a:t>
            </a:r>
            <a:r>
              <a:rPr lang="ko-KR" altLang="en-US" sz="1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는 입력이나 출력이냐 정보 </a:t>
            </a:r>
            <a:r>
              <a:rPr lang="en-US" altLang="ko-KR" sz="1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V</a:t>
            </a:r>
            <a:r>
              <a:rPr lang="ko-KR" altLang="en-US" sz="1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는 값이 </a:t>
            </a:r>
            <a:r>
              <a:rPr lang="en-US" altLang="ko-KR" sz="1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HIGH(1), LOW(0)</a:t>
            </a:r>
            <a:r>
              <a:rPr lang="ko-KR" altLang="en-US" sz="1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입니다</a:t>
            </a:r>
            <a:r>
              <a:rPr lang="en-US" altLang="ko-KR" sz="1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</a:p>
        </p:txBody>
      </p:sp>
      <p:sp>
        <p:nvSpPr>
          <p:cNvPr id="13" name="모서리가 둥근 직사각형 12"/>
          <p:cNvSpPr/>
          <p:nvPr/>
        </p:nvSpPr>
        <p:spPr>
          <a:xfrm>
            <a:off x="838200" y="5322413"/>
            <a:ext cx="6464300" cy="333959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1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예</a:t>
            </a:r>
            <a:r>
              <a:rPr lang="en-US" altLang="ko-KR" sz="1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) </a:t>
            </a:r>
            <a:r>
              <a:rPr lang="en-US" altLang="ko-KR" sz="120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wPi</a:t>
            </a:r>
            <a:r>
              <a:rPr lang="ko-KR" altLang="en-US" sz="1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가 </a:t>
            </a:r>
            <a:r>
              <a:rPr lang="en-US" altLang="ko-KR" sz="1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1</a:t>
            </a:r>
            <a:r>
              <a:rPr lang="ko-KR" altLang="en-US" sz="1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번</a:t>
            </a:r>
            <a:r>
              <a:rPr lang="en-US" altLang="ko-KR" sz="1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ko-KR" altLang="en-US" sz="1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물리 핀 번호</a:t>
            </a:r>
            <a:r>
              <a:rPr lang="en-US" altLang="ko-KR" sz="1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(Physical) 12</a:t>
            </a:r>
            <a:r>
              <a:rPr lang="ko-KR" altLang="en-US" sz="1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번</a:t>
            </a:r>
            <a:r>
              <a:rPr lang="en-US" altLang="ko-KR" sz="1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, BCM 18</a:t>
            </a:r>
            <a:r>
              <a:rPr lang="ko-KR" altLang="en-US" sz="1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번 입니다</a:t>
            </a:r>
            <a:r>
              <a:rPr lang="en-US" altLang="ko-KR" sz="12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307302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5. </a:t>
            </a:r>
            <a:r>
              <a:rPr lang="en-US" altLang="ko-KR" dirty="0" err="1"/>
              <a:t>WiringPi</a:t>
            </a:r>
            <a:r>
              <a:rPr lang="en-US" altLang="ko-KR" dirty="0"/>
              <a:t> – GPIO </a:t>
            </a:r>
            <a:r>
              <a:rPr lang="en-US" altLang="ko-KR" dirty="0" smtClean="0"/>
              <a:t>read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AADE4-8299-4F99-B776-F6B95FE725A7}" type="datetime1">
              <a:rPr lang="ko-KR" altLang="en-US" smtClean="0"/>
              <a:t>2022-07-01</a:t>
            </a:fld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46047-4FCD-4D4F-9EB9-E7F8FBB107E0}" type="slidenum">
              <a:rPr lang="ko-KR" altLang="en-US" smtClean="0"/>
              <a:t>8</a:t>
            </a:fld>
            <a:endParaRPr lang="ko-KR" altLang="en-US"/>
          </a:p>
        </p:txBody>
      </p:sp>
      <p:sp>
        <p:nvSpPr>
          <p:cNvPr id="3" name="TextBox 2"/>
          <p:cNvSpPr txBox="1"/>
          <p:nvPr/>
        </p:nvSpPr>
        <p:spPr>
          <a:xfrm>
            <a:off x="838200" y="1318111"/>
            <a:ext cx="6464300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0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GPIO </a:t>
            </a:r>
            <a:r>
              <a:rPr lang="en-US" altLang="ko-KR" sz="20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read [</a:t>
            </a:r>
            <a:r>
              <a:rPr lang="ko-KR" altLang="en-US" sz="20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번호</a:t>
            </a:r>
            <a:r>
              <a:rPr lang="en-US" altLang="ko-KR" sz="20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]</a:t>
            </a:r>
            <a:endParaRPr lang="ko-KR" altLang="en-US" sz="20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38200" y="1775221"/>
            <a:ext cx="646430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ko-KR" altLang="en-US" sz="14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현재 포트의 값을 읽을 수 있음</a:t>
            </a:r>
            <a:r>
              <a:rPr lang="en-US" altLang="ko-KR" sz="14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  <a:endParaRPr lang="ko-KR" altLang="en-US" sz="14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0350" y="1318111"/>
            <a:ext cx="5920245" cy="4622775"/>
          </a:xfrm>
          <a:prstGeom prst="rect">
            <a:avLst/>
          </a:prstGeom>
        </p:spPr>
      </p:pic>
      <p:sp>
        <p:nvSpPr>
          <p:cNvPr id="16" name="모서리가 둥근 직사각형 15"/>
          <p:cNvSpPr/>
          <p:nvPr/>
        </p:nvSpPr>
        <p:spPr>
          <a:xfrm>
            <a:off x="838200" y="2365596"/>
            <a:ext cx="3000375" cy="444500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160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gpio</a:t>
            </a:r>
            <a:r>
              <a:rPr lang="en-US" altLang="ko-KR" sz="16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en-US" altLang="ko-KR" sz="16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read 1</a:t>
            </a:r>
            <a:endParaRPr lang="ko-KR" altLang="en-US" sz="16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467199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6. </a:t>
            </a:r>
            <a:r>
              <a:rPr lang="en-US" altLang="ko-KR" dirty="0" err="1"/>
              <a:t>WiringPi</a:t>
            </a:r>
            <a:r>
              <a:rPr lang="en-US" altLang="ko-KR" dirty="0"/>
              <a:t> – GPIO </a:t>
            </a:r>
            <a:r>
              <a:rPr lang="en-US" altLang="ko-KR" dirty="0" smtClean="0"/>
              <a:t>mode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AADE4-8299-4F99-B776-F6B95FE725A7}" type="datetime1">
              <a:rPr lang="ko-KR" altLang="en-US" smtClean="0"/>
              <a:t>2022-07-01</a:t>
            </a:fld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46047-4FCD-4D4F-9EB9-E7F8FBB107E0}" type="slidenum">
              <a:rPr lang="ko-KR" altLang="en-US" smtClean="0"/>
              <a:t>9</a:t>
            </a:fld>
            <a:endParaRPr lang="ko-KR" altLang="en-US"/>
          </a:p>
        </p:txBody>
      </p:sp>
      <p:sp>
        <p:nvSpPr>
          <p:cNvPr id="3" name="TextBox 2"/>
          <p:cNvSpPr txBox="1"/>
          <p:nvPr/>
        </p:nvSpPr>
        <p:spPr>
          <a:xfrm>
            <a:off x="838200" y="1318111"/>
            <a:ext cx="6464300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0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GPIO </a:t>
            </a:r>
            <a:r>
              <a:rPr lang="en-US" altLang="ko-KR" sz="20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mode</a:t>
            </a:r>
            <a:r>
              <a:rPr lang="en-US" altLang="ko-KR" sz="20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[pin] [in/out/clock]</a:t>
            </a:r>
            <a:endParaRPr lang="ko-KR" altLang="en-US" sz="20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38200" y="1775221"/>
            <a:ext cx="432435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ko-KR" altLang="en-US" sz="14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현재 포트의 모드를 설정할 수 있음</a:t>
            </a:r>
            <a:r>
              <a:rPr lang="en-US" altLang="ko-KR" sz="14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  <a:endParaRPr lang="ko-KR" altLang="en-US" sz="14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155180"/>
            <a:ext cx="5563059" cy="394251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648450" y="2047459"/>
            <a:ext cx="432435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gpio</a:t>
            </a:r>
            <a:r>
              <a:rPr lang="en-US" altLang="ko-KR" sz="14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mode 1 out</a:t>
            </a:r>
            <a:r>
              <a:rPr lang="ko-KR" altLang="en-US" sz="14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을 통해</a:t>
            </a:r>
            <a:endParaRPr lang="en-US" altLang="ko-KR" sz="140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r>
              <a:rPr lang="en-US" altLang="ko-KR" sz="140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wPi</a:t>
            </a:r>
            <a:r>
              <a:rPr lang="en-US" altLang="ko-KR" sz="14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1</a:t>
            </a:r>
            <a:r>
              <a:rPr lang="ko-KR" altLang="en-US" sz="14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번의 </a:t>
            </a:r>
            <a:r>
              <a:rPr lang="en-US" altLang="ko-KR" sz="14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mode</a:t>
            </a:r>
            <a:r>
              <a:rPr lang="ko-KR" altLang="en-US" sz="14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가 </a:t>
            </a:r>
            <a:r>
              <a:rPr lang="en-US" altLang="ko-KR" sz="14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In</a:t>
            </a:r>
            <a:r>
              <a:rPr lang="ko-KR" altLang="en-US" sz="14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에서 </a:t>
            </a:r>
            <a:r>
              <a:rPr lang="en-US" altLang="ko-KR" sz="14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Out</a:t>
            </a:r>
            <a:r>
              <a:rPr lang="ko-KR" altLang="en-US" sz="14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으로 변경되었음</a:t>
            </a:r>
            <a:r>
              <a:rPr lang="en-US" altLang="ko-KR" sz="14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  <a:endParaRPr lang="ko-KR" altLang="en-US" sz="14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0" name="모서리가 둥근 직사각형 9"/>
          <p:cNvSpPr/>
          <p:nvPr/>
        </p:nvSpPr>
        <p:spPr>
          <a:xfrm>
            <a:off x="6648450" y="1518166"/>
            <a:ext cx="3000375" cy="444500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160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gpio</a:t>
            </a:r>
            <a:r>
              <a:rPr lang="en-US" altLang="ko-KR" sz="16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en-US" altLang="ko-KR" sz="16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mode 1 out</a:t>
            </a:r>
            <a:endParaRPr lang="ko-KR" altLang="en-US" sz="16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896347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484</Words>
  <Application>Microsoft Office PowerPoint</Application>
  <PresentationFormat>와이드스크린</PresentationFormat>
  <Paragraphs>165</Paragraphs>
  <Slides>15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15</vt:i4>
      </vt:variant>
    </vt:vector>
  </HeadingPairs>
  <TitlesOfParts>
    <vt:vector size="19" baseType="lpstr">
      <vt:lpstr>나눔고딕</vt:lpstr>
      <vt:lpstr>맑은 고딕</vt:lpstr>
      <vt:lpstr>Arial</vt:lpstr>
      <vt:lpstr>Office 테마</vt:lpstr>
      <vt:lpstr>Raspberry Pi 4 – wiringPi and Python 개발 설명서</vt:lpstr>
      <vt:lpstr>목차</vt:lpstr>
      <vt:lpstr>1. 작업 환경</vt:lpstr>
      <vt:lpstr>2. 최신버전 WiringPi 설치하기</vt:lpstr>
      <vt:lpstr>3. WiringPi – GPIO version 확인</vt:lpstr>
      <vt:lpstr>4. WiringPi – GPIO readall</vt:lpstr>
      <vt:lpstr>4. WiringPi – GPIO readall</vt:lpstr>
      <vt:lpstr>5. WiringPi – GPIO read</vt:lpstr>
      <vt:lpstr>6. WiringPi – GPIO mode</vt:lpstr>
      <vt:lpstr>7. WiringPi – GPIO write</vt:lpstr>
      <vt:lpstr>8. WiringPi vs Thonny Python</vt:lpstr>
      <vt:lpstr>9. WiringPi – (예제1)</vt:lpstr>
      <vt:lpstr>10. WiringPi – (예제2)</vt:lpstr>
      <vt:lpstr>11. WiringPi 컴파일 및 실행 방법</vt:lpstr>
      <vt:lpstr>12. Thonny Python – (예제1: LED 깜박거리기)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pc</dc:creator>
  <cp:lastModifiedBy>pc</cp:lastModifiedBy>
  <cp:revision>130</cp:revision>
  <dcterms:created xsi:type="dcterms:W3CDTF">2022-07-01T11:11:31Z</dcterms:created>
  <dcterms:modified xsi:type="dcterms:W3CDTF">2022-07-01T12:23:14Z</dcterms:modified>
</cp:coreProperties>
</file>